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8"/>
  </p:notesMasterIdLst>
  <p:handoutMasterIdLst>
    <p:handoutMasterId r:id="rId29"/>
  </p:handoutMasterIdLst>
  <p:sldIdLst>
    <p:sldId id="357" r:id="rId2"/>
    <p:sldId id="299" r:id="rId3"/>
    <p:sldId id="352" r:id="rId4"/>
    <p:sldId id="379" r:id="rId5"/>
    <p:sldId id="407" r:id="rId6"/>
    <p:sldId id="397" r:id="rId7"/>
    <p:sldId id="410" r:id="rId8"/>
    <p:sldId id="359" r:id="rId9"/>
    <p:sldId id="360" r:id="rId10"/>
    <p:sldId id="363" r:id="rId11"/>
    <p:sldId id="366" r:id="rId12"/>
    <p:sldId id="398" r:id="rId13"/>
    <p:sldId id="400" r:id="rId14"/>
    <p:sldId id="399" r:id="rId15"/>
    <p:sldId id="367" r:id="rId16"/>
    <p:sldId id="364" r:id="rId17"/>
    <p:sldId id="371" r:id="rId18"/>
    <p:sldId id="390" r:id="rId19"/>
    <p:sldId id="392" r:id="rId20"/>
    <p:sldId id="372" r:id="rId21"/>
    <p:sldId id="393" r:id="rId22"/>
    <p:sldId id="395" r:id="rId23"/>
    <p:sldId id="394" r:id="rId24"/>
    <p:sldId id="365" r:id="rId25"/>
    <p:sldId id="411" r:id="rId26"/>
    <p:sldId id="401" r:id="rId27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3300"/>
    <a:srgbClr val="FC1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3" autoAdjust="0"/>
    <p:restoredTop sz="95603" autoAdjust="0"/>
  </p:normalViewPr>
  <p:slideViewPr>
    <p:cSldViewPr snapToGrid="0">
      <p:cViewPr varScale="1">
        <p:scale>
          <a:sx n="91" d="100"/>
          <a:sy n="91" d="100"/>
        </p:scale>
        <p:origin x="933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8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pot.engr.oregonstate.edu\cbee_u1\dorthe\dorthe\storage\Word\Graduate%20School%20-%20AD\OPP\Postdoc%20Surveys%202016\OSU%20postdoc%20survey\Postdoc%20Data_DW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pot.engr.oregonstate.edu\cbee_u1\dorthe\dorthe\storage\Word\Graduate%20School%20-%20AD\OPP\Postdoc%20Surveys%202016\OSU%20postdoc%20survey\Postdoc%20Data_DW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pot.engr.oregonstate.edu\cbee_u1\dorthe\dorthe\storage\Word\Graduate%20School%20-%20AD\OPP\Postdoc%20Surveys%202016\OSU%20postdoc%20survey\Postdoc%20Data_DW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pot.engr.oregonstate.edu\cbee_u1\dorthe\dorthe\storage\Word\Graduate%20School%20-%20AD\OPP\Postdoc%20Surveys%202016\OSU%20postdoc%20survey\Postdoc%20Data_DW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04130783524002E-2"/>
          <c:y val="7.7916056503999076E-2"/>
          <c:w val="0.91302822744816947"/>
          <c:h val="0.5136349749293650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'Postdoc Scholar'!$C$61</c:f>
              <c:strCache>
                <c:ptCount val="1"/>
                <c:pt idx="0">
                  <c:v>Postdoc Scholar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'Postdoc Scholar'!$B$62:$B$77</c:f>
              <c:strCache>
                <c:ptCount val="16"/>
                <c:pt idx="0">
                  <c:v>Mentor Helpfulness</c:v>
                </c:pt>
                <c:pt idx="1">
                  <c:v>Impact of Conflict: Expectations of My Role</c:v>
                </c:pt>
                <c:pt idx="2">
                  <c:v>Impact of Conflict: Expectations of Their Role</c:v>
                </c:pt>
                <c:pt idx="3">
                  <c:v>Impact of Conflict: Authorship</c:v>
                </c:pt>
                <c:pt idx="4">
                  <c:v>Satisfaction with Frequency of Contact</c:v>
                </c:pt>
                <c:pt idx="5">
                  <c:v>Satisfaction with Quality of Guidance</c:v>
                </c:pt>
                <c:pt idx="6">
                  <c:v>Adequate Preparation for Career Goals</c:v>
                </c:pt>
                <c:pt idx="7">
                  <c:v>Mentor Supportiveness of Professional Development Opportunities</c:v>
                </c:pt>
                <c:pt idx="8">
                  <c:v>Attending Events Without Concern for Being Away from Work</c:v>
                </c:pt>
                <c:pt idx="9">
                  <c:v>Effectiveness of Preperation for Job Search</c:v>
                </c:pt>
                <c:pt idx="10">
                  <c:v>Understanding of Non-Academic Job Availability</c:v>
                </c:pt>
                <c:pt idx="11">
                  <c:v>Preparedness for Academic Job Interviewing and Negotiating</c:v>
                </c:pt>
                <c:pt idx="12">
                  <c:v>Preparedness for Non-Academic Job Interviewing and Negotiating</c:v>
                </c:pt>
                <c:pt idx="13">
                  <c:v>Satisfaction with Ability To Write Up Findings/ Publish</c:v>
                </c:pt>
                <c:pt idx="14">
                  <c:v>Satisfaction with Research Productivity</c:v>
                </c:pt>
                <c:pt idx="15">
                  <c:v>Satisfaction with Overall Appointment</c:v>
                </c:pt>
              </c:strCache>
            </c:strRef>
          </c:cat>
          <c:val>
            <c:numRef>
              <c:f>'Postdoc Scholar'!$C$62:$C$77</c:f>
              <c:numCache>
                <c:formatCode>General</c:formatCode>
                <c:ptCount val="16"/>
                <c:pt idx="0">
                  <c:v>2.5</c:v>
                </c:pt>
                <c:pt idx="1">
                  <c:v>3.04</c:v>
                </c:pt>
                <c:pt idx="2">
                  <c:v>3.16</c:v>
                </c:pt>
                <c:pt idx="3">
                  <c:v>3.3</c:v>
                </c:pt>
                <c:pt idx="4">
                  <c:v>1.54</c:v>
                </c:pt>
                <c:pt idx="5">
                  <c:v>1.8</c:v>
                </c:pt>
                <c:pt idx="6">
                  <c:v>2.04</c:v>
                </c:pt>
                <c:pt idx="7">
                  <c:v>1.7</c:v>
                </c:pt>
                <c:pt idx="8">
                  <c:v>2.04</c:v>
                </c:pt>
                <c:pt idx="9">
                  <c:v>2.54</c:v>
                </c:pt>
                <c:pt idx="10">
                  <c:v>3.28</c:v>
                </c:pt>
                <c:pt idx="11">
                  <c:v>3.14</c:v>
                </c:pt>
                <c:pt idx="12">
                  <c:v>3.7142857142857144</c:v>
                </c:pt>
                <c:pt idx="13">
                  <c:v>2.12</c:v>
                </c:pt>
                <c:pt idx="14">
                  <c:v>2.08</c:v>
                </c:pt>
                <c:pt idx="15">
                  <c:v>1.76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AA-456D-94FF-54F6549A5972}"/>
            </c:ext>
          </c:extLst>
        </c:ser>
        <c:ser>
          <c:idx val="2"/>
          <c:order val="1"/>
          <c:tx>
            <c:strRef>
              <c:f>'Reseach Asct Post Doc'!$C$32</c:f>
              <c:strCache>
                <c:ptCount val="1"/>
                <c:pt idx="0">
                  <c:v>Research Associate - Postdoc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'Reseach Asct Post Doc'!$B$33:$B$48</c:f>
              <c:strCache>
                <c:ptCount val="16"/>
                <c:pt idx="0">
                  <c:v>Mentor Helpfulness</c:v>
                </c:pt>
                <c:pt idx="1">
                  <c:v>Impact of Conflict: Expectations of My Role</c:v>
                </c:pt>
                <c:pt idx="2">
                  <c:v>Impact of Conflict: Expectations of Their Role</c:v>
                </c:pt>
                <c:pt idx="3">
                  <c:v>Impact of Conflict: Authorship</c:v>
                </c:pt>
                <c:pt idx="4">
                  <c:v>Satisfaction with Frequency of Contact</c:v>
                </c:pt>
                <c:pt idx="5">
                  <c:v>Satisfaction with Quality of Guidance</c:v>
                </c:pt>
                <c:pt idx="6">
                  <c:v>Adequate Preparation for Career Goals</c:v>
                </c:pt>
                <c:pt idx="7">
                  <c:v>Mentor Supportiveness of Professional Development Opportunities</c:v>
                </c:pt>
                <c:pt idx="8">
                  <c:v>Attending Events Without Concern for Being Away from Work</c:v>
                </c:pt>
                <c:pt idx="9">
                  <c:v>Effectiveness of Preperation for Job Search</c:v>
                </c:pt>
                <c:pt idx="10">
                  <c:v>Understanding of Non-Academic Job Availability</c:v>
                </c:pt>
                <c:pt idx="11">
                  <c:v>Preparedness for Academic Job Interviewing and Negotiating</c:v>
                </c:pt>
                <c:pt idx="12">
                  <c:v>Preparedness for Non-Academic Job Interviewing and Negotiating</c:v>
                </c:pt>
                <c:pt idx="13">
                  <c:v>Satisfaction with Ability To Write Up Findings/ Publish</c:v>
                </c:pt>
                <c:pt idx="14">
                  <c:v>Satisfaction with Research Productivity</c:v>
                </c:pt>
                <c:pt idx="15">
                  <c:v>Satisfaction with Overall Appointment</c:v>
                </c:pt>
              </c:strCache>
            </c:strRef>
          </c:cat>
          <c:val>
            <c:numRef>
              <c:f>'Reseach Asct Post Doc'!$C$33:$C$48</c:f>
              <c:numCache>
                <c:formatCode>0.00</c:formatCode>
                <c:ptCount val="16"/>
                <c:pt idx="0">
                  <c:v>2</c:v>
                </c:pt>
                <c:pt idx="1">
                  <c:v>3.4285714285714284</c:v>
                </c:pt>
                <c:pt idx="2">
                  <c:v>3.4285714285714284</c:v>
                </c:pt>
                <c:pt idx="3">
                  <c:v>3.4285714285714284</c:v>
                </c:pt>
                <c:pt idx="4">
                  <c:v>1.9047619047619047</c:v>
                </c:pt>
                <c:pt idx="5">
                  <c:v>2</c:v>
                </c:pt>
                <c:pt idx="6">
                  <c:v>2.6190476190476191</c:v>
                </c:pt>
                <c:pt idx="7">
                  <c:v>3.1428571428571428</c:v>
                </c:pt>
                <c:pt idx="8">
                  <c:v>2.2380952380952381</c:v>
                </c:pt>
                <c:pt idx="9">
                  <c:v>2.8571428571428572</c:v>
                </c:pt>
                <c:pt idx="10">
                  <c:v>3.6190476190476191</c:v>
                </c:pt>
                <c:pt idx="11">
                  <c:v>3.4</c:v>
                </c:pt>
                <c:pt idx="12">
                  <c:v>3.95</c:v>
                </c:pt>
                <c:pt idx="13">
                  <c:v>2.1904761904761907</c:v>
                </c:pt>
                <c:pt idx="14">
                  <c:v>2.35</c:v>
                </c:pt>
                <c:pt idx="15">
                  <c:v>1.95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AA-456D-94FF-54F6549A5972}"/>
            </c:ext>
          </c:extLst>
        </c:ser>
        <c:ser>
          <c:idx val="3"/>
          <c:order val="2"/>
          <c:tx>
            <c:strRef>
              <c:f>'Research Asct Non-postdoc'!$C$22</c:f>
              <c:strCache>
                <c:ptCount val="1"/>
                <c:pt idx="0">
                  <c:v>Research Associate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'Research Asct Non-postdoc'!$B$23:$B$38</c:f>
              <c:strCache>
                <c:ptCount val="16"/>
                <c:pt idx="0">
                  <c:v>Mentor Helpfulness</c:v>
                </c:pt>
                <c:pt idx="1">
                  <c:v>Impact of Conflict: Expectations of My Role</c:v>
                </c:pt>
                <c:pt idx="2">
                  <c:v>Impact of Conflict: Expectations of Their Role</c:v>
                </c:pt>
                <c:pt idx="3">
                  <c:v>Impact of Conflict: Authorship</c:v>
                </c:pt>
                <c:pt idx="4">
                  <c:v>Satisfaction with Frequency of Contact</c:v>
                </c:pt>
                <c:pt idx="5">
                  <c:v>Satisfaction with Quality of Guidance</c:v>
                </c:pt>
                <c:pt idx="6">
                  <c:v>Adequate Preparation for Career Goals</c:v>
                </c:pt>
                <c:pt idx="7">
                  <c:v>Mentor Supportiveness of Professional Development Opportunities</c:v>
                </c:pt>
                <c:pt idx="8">
                  <c:v>Attending Events Without Concern for Being Away from Work</c:v>
                </c:pt>
                <c:pt idx="9">
                  <c:v>Effectiveness of Preperation for Job Search</c:v>
                </c:pt>
                <c:pt idx="10">
                  <c:v>Understanding of Non-Academic Job Availability</c:v>
                </c:pt>
                <c:pt idx="11">
                  <c:v>Preparedness for Academic Job Interviewing and Negotiating</c:v>
                </c:pt>
                <c:pt idx="12">
                  <c:v>Preparedness for Non-Academic Job Interviewing and Negotiating</c:v>
                </c:pt>
                <c:pt idx="13">
                  <c:v>Satisfaction with Ability To Write Up Findings/ Publish</c:v>
                </c:pt>
                <c:pt idx="14">
                  <c:v>Satisfaction with Research Productivity</c:v>
                </c:pt>
                <c:pt idx="15">
                  <c:v>Satisfaction with Overall Appointment</c:v>
                </c:pt>
              </c:strCache>
            </c:strRef>
          </c:cat>
          <c:val>
            <c:numRef>
              <c:f>'Research Asct Non-postdoc'!$C$23:$C$38</c:f>
              <c:numCache>
                <c:formatCode>0.00</c:formatCode>
                <c:ptCount val="16"/>
                <c:pt idx="0">
                  <c:v>2.625</c:v>
                </c:pt>
                <c:pt idx="1">
                  <c:v>3</c:v>
                </c:pt>
                <c:pt idx="2">
                  <c:v>2.75</c:v>
                </c:pt>
                <c:pt idx="3">
                  <c:v>3.125</c:v>
                </c:pt>
                <c:pt idx="4">
                  <c:v>2.625</c:v>
                </c:pt>
                <c:pt idx="5">
                  <c:v>3</c:v>
                </c:pt>
                <c:pt idx="6">
                  <c:v>2.875</c:v>
                </c:pt>
                <c:pt idx="7">
                  <c:v>2.75</c:v>
                </c:pt>
                <c:pt idx="8">
                  <c:v>2.625</c:v>
                </c:pt>
                <c:pt idx="9">
                  <c:v>3.625</c:v>
                </c:pt>
                <c:pt idx="10">
                  <c:v>2.75</c:v>
                </c:pt>
                <c:pt idx="11">
                  <c:v>3.875</c:v>
                </c:pt>
                <c:pt idx="12">
                  <c:v>4.375</c:v>
                </c:pt>
                <c:pt idx="13">
                  <c:v>2.25</c:v>
                </c:pt>
                <c:pt idx="14">
                  <c:v>2.125</c:v>
                </c:pt>
                <c:pt idx="15">
                  <c:v>3.125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AA-456D-94FF-54F6549A5972}"/>
            </c:ext>
          </c:extLst>
        </c:ser>
        <c:ser>
          <c:idx val="0"/>
          <c:order val="3"/>
          <c:tx>
            <c:strRef>
              <c:f>'Postdoc Fellow'!$C$17</c:f>
              <c:strCache>
                <c:ptCount val="1"/>
                <c:pt idx="0">
                  <c:v>Postdoc Fellow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'Postdoc Fellow'!$B$18:$B$33</c:f>
              <c:strCache>
                <c:ptCount val="16"/>
                <c:pt idx="0">
                  <c:v>Mentor Helpfulness</c:v>
                </c:pt>
                <c:pt idx="1">
                  <c:v>Impact of Conflict: Expectations of My Role</c:v>
                </c:pt>
                <c:pt idx="2">
                  <c:v>Impact of Conflict: Expectations of Their Role</c:v>
                </c:pt>
                <c:pt idx="3">
                  <c:v>Impact of Conflict: Authorship</c:v>
                </c:pt>
                <c:pt idx="4">
                  <c:v>Satisfaction with Frequency of Contact</c:v>
                </c:pt>
                <c:pt idx="5">
                  <c:v>Satisfaction with Quality of Guidance</c:v>
                </c:pt>
                <c:pt idx="6">
                  <c:v>Adequate Preparation for Career Goals</c:v>
                </c:pt>
                <c:pt idx="7">
                  <c:v>Mentor Supportiveness of Professional Development Opportunities</c:v>
                </c:pt>
                <c:pt idx="8">
                  <c:v>Attending Events Without Concern for Being Away from Work</c:v>
                </c:pt>
                <c:pt idx="9">
                  <c:v>Effectiveness of Preperation for Job Search</c:v>
                </c:pt>
                <c:pt idx="10">
                  <c:v>Understanding of Non-Academic Job Availability</c:v>
                </c:pt>
                <c:pt idx="11">
                  <c:v>Preparedness for Academic Job Interviewing and Negotiating</c:v>
                </c:pt>
                <c:pt idx="12">
                  <c:v>Preparedness for Non-Academic Job Interviewing and Negotiating</c:v>
                </c:pt>
                <c:pt idx="13">
                  <c:v>Satisfaction with Ability To Write Up Findings/ Publish</c:v>
                </c:pt>
                <c:pt idx="14">
                  <c:v>Satisfaction with Research Productivity</c:v>
                </c:pt>
                <c:pt idx="15">
                  <c:v>Satisfaction with Overall Appointment</c:v>
                </c:pt>
              </c:strCache>
            </c:strRef>
          </c:cat>
          <c:val>
            <c:numRef>
              <c:f>'Postdoc Fellow'!$C$18:$C$33</c:f>
              <c:numCache>
                <c:formatCode>0.00</c:formatCode>
                <c:ptCount val="16"/>
                <c:pt idx="0">
                  <c:v>2.3333333333333335</c:v>
                </c:pt>
                <c:pt idx="1">
                  <c:v>3.6666666666666665</c:v>
                </c:pt>
                <c:pt idx="2">
                  <c:v>3</c:v>
                </c:pt>
                <c:pt idx="3">
                  <c:v>3.3333333333333335</c:v>
                </c:pt>
                <c:pt idx="4">
                  <c:v>1.3333333333333333</c:v>
                </c:pt>
                <c:pt idx="5">
                  <c:v>1</c:v>
                </c:pt>
                <c:pt idx="6">
                  <c:v>1.6666666666666667</c:v>
                </c:pt>
                <c:pt idx="7">
                  <c:v>1.3333333333333333</c:v>
                </c:pt>
                <c:pt idx="8">
                  <c:v>1.6666666666666667</c:v>
                </c:pt>
                <c:pt idx="9">
                  <c:v>3</c:v>
                </c:pt>
                <c:pt idx="10">
                  <c:v>2.3333333333333335</c:v>
                </c:pt>
                <c:pt idx="11">
                  <c:v>3.3333333333333335</c:v>
                </c:pt>
                <c:pt idx="12">
                  <c:v>3.3333333333333335</c:v>
                </c:pt>
                <c:pt idx="13">
                  <c:v>1</c:v>
                </c:pt>
                <c:pt idx="14">
                  <c:v>1.3333333333333333</c:v>
                </c:pt>
                <c:pt idx="15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AA-456D-94FF-54F6549A59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0645752"/>
        <c:axId val="580648376"/>
      </c:barChart>
      <c:catAx>
        <c:axId val="580645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648376"/>
        <c:crosses val="autoZero"/>
        <c:auto val="1"/>
        <c:lblAlgn val="ctr"/>
        <c:lblOffset val="100"/>
        <c:noMultiLvlLbl val="0"/>
      </c:catAx>
      <c:valAx>
        <c:axId val="58064837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645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2893438324113305E-2"/>
          <c:y val="1.657839467546128E-2"/>
          <c:w val="0.35856011250406356"/>
          <c:h val="0.1456470486653007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'[Postdoc Data_DW.xlsm]summaries'!$C$61</c:f>
              <c:strCache>
                <c:ptCount val="1"/>
                <c:pt idx="0">
                  <c:v>Postdoc Scholar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'[Postdoc Data_DW.xlsm]summaries'!$B$62:$B$65</c:f>
              <c:strCache>
                <c:ptCount val="4"/>
                <c:pt idx="0">
                  <c:v>Mentor Helpfulness</c:v>
                </c:pt>
                <c:pt idx="1">
                  <c:v>Impact of Conflict: Expectations of My Role</c:v>
                </c:pt>
                <c:pt idx="2">
                  <c:v>Impact of Conflict: Expectations of Their Role</c:v>
                </c:pt>
                <c:pt idx="3">
                  <c:v>Impact of Conflict: Authorship</c:v>
                </c:pt>
              </c:strCache>
            </c:strRef>
          </c:cat>
          <c:val>
            <c:numRef>
              <c:f>'[Postdoc Data_DW.xlsm]summaries'!$C$62:$C$65</c:f>
              <c:numCache>
                <c:formatCode>General</c:formatCode>
                <c:ptCount val="4"/>
                <c:pt idx="0">
                  <c:v>2.5</c:v>
                </c:pt>
                <c:pt idx="1">
                  <c:v>3.04</c:v>
                </c:pt>
                <c:pt idx="2">
                  <c:v>3.16</c:v>
                </c:pt>
                <c:pt idx="3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BB-4A4F-9F89-6E8F056DD5A7}"/>
            </c:ext>
          </c:extLst>
        </c:ser>
        <c:ser>
          <c:idx val="2"/>
          <c:order val="1"/>
          <c:tx>
            <c:strRef>
              <c:f>'[Postdoc Data_DW.xlsm]summaries'!$D$61</c:f>
              <c:strCache>
                <c:ptCount val="1"/>
                <c:pt idx="0">
                  <c:v>Research Associate - Postdoc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'[Postdoc Data_DW.xlsm]summaries'!$B$62:$B$65</c:f>
              <c:strCache>
                <c:ptCount val="4"/>
                <c:pt idx="0">
                  <c:v>Mentor Helpfulness</c:v>
                </c:pt>
                <c:pt idx="1">
                  <c:v>Impact of Conflict: Expectations of My Role</c:v>
                </c:pt>
                <c:pt idx="2">
                  <c:v>Impact of Conflict: Expectations of Their Role</c:v>
                </c:pt>
                <c:pt idx="3">
                  <c:v>Impact of Conflict: Authorship</c:v>
                </c:pt>
              </c:strCache>
            </c:strRef>
          </c:cat>
          <c:val>
            <c:numRef>
              <c:f>'[Postdoc Data_DW.xlsm]summaries'!$D$62:$D$65</c:f>
              <c:numCache>
                <c:formatCode>0.00</c:formatCode>
                <c:ptCount val="4"/>
                <c:pt idx="0">
                  <c:v>2</c:v>
                </c:pt>
                <c:pt idx="1">
                  <c:v>3.4285714285714284</c:v>
                </c:pt>
                <c:pt idx="2">
                  <c:v>3.4285714285714284</c:v>
                </c:pt>
                <c:pt idx="3">
                  <c:v>3.4285714285714284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BB-4A4F-9F89-6E8F056DD5A7}"/>
            </c:ext>
          </c:extLst>
        </c:ser>
        <c:ser>
          <c:idx val="3"/>
          <c:order val="2"/>
          <c:tx>
            <c:strRef>
              <c:f>'[Postdoc Data_DW.xlsm]summaries'!$E$61</c:f>
              <c:strCache>
                <c:ptCount val="1"/>
                <c:pt idx="0">
                  <c:v>Research Associate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'[Postdoc Data_DW.xlsm]summaries'!$B$62:$B$65</c:f>
              <c:strCache>
                <c:ptCount val="4"/>
                <c:pt idx="0">
                  <c:v>Mentor Helpfulness</c:v>
                </c:pt>
                <c:pt idx="1">
                  <c:v>Impact of Conflict: Expectations of My Role</c:v>
                </c:pt>
                <c:pt idx="2">
                  <c:v>Impact of Conflict: Expectations of Their Role</c:v>
                </c:pt>
                <c:pt idx="3">
                  <c:v>Impact of Conflict: Authorship</c:v>
                </c:pt>
              </c:strCache>
            </c:strRef>
          </c:cat>
          <c:val>
            <c:numRef>
              <c:f>'[Postdoc Data_DW.xlsm]summaries'!$E$62:$E$65</c:f>
              <c:numCache>
                <c:formatCode>0.00</c:formatCode>
                <c:ptCount val="4"/>
                <c:pt idx="0">
                  <c:v>2.625</c:v>
                </c:pt>
                <c:pt idx="1">
                  <c:v>3</c:v>
                </c:pt>
                <c:pt idx="2">
                  <c:v>2.75</c:v>
                </c:pt>
                <c:pt idx="3">
                  <c:v>3.125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BB-4A4F-9F89-6E8F056DD5A7}"/>
            </c:ext>
          </c:extLst>
        </c:ser>
        <c:ser>
          <c:idx val="0"/>
          <c:order val="3"/>
          <c:tx>
            <c:strRef>
              <c:f>'[Postdoc Data_DW.xlsm]summaries'!$F$61</c:f>
              <c:strCache>
                <c:ptCount val="1"/>
                <c:pt idx="0">
                  <c:v>Postdoc Fellow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'[Postdoc Data_DW.xlsm]summaries'!$B$62:$B$65</c:f>
              <c:strCache>
                <c:ptCount val="4"/>
                <c:pt idx="0">
                  <c:v>Mentor Helpfulness</c:v>
                </c:pt>
                <c:pt idx="1">
                  <c:v>Impact of Conflict: Expectations of My Role</c:v>
                </c:pt>
                <c:pt idx="2">
                  <c:v>Impact of Conflict: Expectations of Their Role</c:v>
                </c:pt>
                <c:pt idx="3">
                  <c:v>Impact of Conflict: Authorship</c:v>
                </c:pt>
              </c:strCache>
            </c:strRef>
          </c:cat>
          <c:val>
            <c:numRef>
              <c:f>'[Postdoc Data_DW.xlsm]summaries'!$F$62:$F$65</c:f>
              <c:numCache>
                <c:formatCode>0.00</c:formatCode>
                <c:ptCount val="4"/>
                <c:pt idx="0">
                  <c:v>2.3333333333333335</c:v>
                </c:pt>
                <c:pt idx="1">
                  <c:v>3.6666666666666665</c:v>
                </c:pt>
                <c:pt idx="2">
                  <c:v>3</c:v>
                </c:pt>
                <c:pt idx="3">
                  <c:v>3.3333333333333335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BB-4A4F-9F89-6E8F056DD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0645752"/>
        <c:axId val="580648376"/>
      </c:barChart>
      <c:catAx>
        <c:axId val="580645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80648376"/>
        <c:crosses val="autoZero"/>
        <c:auto val="1"/>
        <c:lblAlgn val="ctr"/>
        <c:lblOffset val="100"/>
        <c:noMultiLvlLbl val="0"/>
      </c:catAx>
      <c:valAx>
        <c:axId val="58064837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806457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187560364939636E-2"/>
          <c:y val="2.5354492723541261E-2"/>
          <c:w val="0.74719131337265998"/>
          <c:h val="0.8001325145921981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'[Postdoc Data_DW.xlsm]summaries'!$C$61</c:f>
              <c:strCache>
                <c:ptCount val="1"/>
                <c:pt idx="0">
                  <c:v>Postdoc Scholar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'[Postdoc Data_DW.xlsm]summaries'!$B$66:$B$71</c:f>
              <c:strCache>
                <c:ptCount val="6"/>
                <c:pt idx="0">
                  <c:v>Satisfaction with Frequency of Contact</c:v>
                </c:pt>
                <c:pt idx="1">
                  <c:v>Satisfaction with Quality of Guidance</c:v>
                </c:pt>
                <c:pt idx="2">
                  <c:v>Adequate Preparation for Career Goals</c:v>
                </c:pt>
                <c:pt idx="3">
                  <c:v>Mentor Supportiveness of Professional Development Opportunities</c:v>
                </c:pt>
                <c:pt idx="4">
                  <c:v>Attending Events Without Concern for Being Away from Work</c:v>
                </c:pt>
                <c:pt idx="5">
                  <c:v>Effectiveness of Preperation for Job Search</c:v>
                </c:pt>
              </c:strCache>
            </c:strRef>
          </c:cat>
          <c:val>
            <c:numRef>
              <c:f>'[Postdoc Data_DW.xlsm]summaries'!$C$66:$C$71</c:f>
              <c:numCache>
                <c:formatCode>General</c:formatCode>
                <c:ptCount val="6"/>
                <c:pt idx="0">
                  <c:v>1.54</c:v>
                </c:pt>
                <c:pt idx="1">
                  <c:v>1.8</c:v>
                </c:pt>
                <c:pt idx="2">
                  <c:v>2.04</c:v>
                </c:pt>
                <c:pt idx="3">
                  <c:v>1.7</c:v>
                </c:pt>
                <c:pt idx="4">
                  <c:v>2.04</c:v>
                </c:pt>
                <c:pt idx="5">
                  <c:v>2.54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DC-4201-9A83-A29D920D18B3}"/>
            </c:ext>
          </c:extLst>
        </c:ser>
        <c:ser>
          <c:idx val="2"/>
          <c:order val="1"/>
          <c:tx>
            <c:strRef>
              <c:f>'[Postdoc Data_DW.xlsm]summaries'!$D$61</c:f>
              <c:strCache>
                <c:ptCount val="1"/>
                <c:pt idx="0">
                  <c:v>Research Associate - Postdoc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'[Postdoc Data_DW.xlsm]summaries'!$B$66:$B$71</c:f>
              <c:strCache>
                <c:ptCount val="6"/>
                <c:pt idx="0">
                  <c:v>Satisfaction with Frequency of Contact</c:v>
                </c:pt>
                <c:pt idx="1">
                  <c:v>Satisfaction with Quality of Guidance</c:v>
                </c:pt>
                <c:pt idx="2">
                  <c:v>Adequate Preparation for Career Goals</c:v>
                </c:pt>
                <c:pt idx="3">
                  <c:v>Mentor Supportiveness of Professional Development Opportunities</c:v>
                </c:pt>
                <c:pt idx="4">
                  <c:v>Attending Events Without Concern for Being Away from Work</c:v>
                </c:pt>
                <c:pt idx="5">
                  <c:v>Effectiveness of Preperation for Job Search</c:v>
                </c:pt>
              </c:strCache>
            </c:strRef>
          </c:cat>
          <c:val>
            <c:numRef>
              <c:f>'[Postdoc Data_DW.xlsm]summaries'!$D$66:$D$71</c:f>
              <c:numCache>
                <c:formatCode>0.00</c:formatCode>
                <c:ptCount val="6"/>
                <c:pt idx="0">
                  <c:v>1.9047619047619047</c:v>
                </c:pt>
                <c:pt idx="1">
                  <c:v>2</c:v>
                </c:pt>
                <c:pt idx="2">
                  <c:v>2.6190476190476191</c:v>
                </c:pt>
                <c:pt idx="3">
                  <c:v>3.1428571428571428</c:v>
                </c:pt>
                <c:pt idx="4">
                  <c:v>2.2380952380952381</c:v>
                </c:pt>
                <c:pt idx="5">
                  <c:v>2.8571428571428572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DC-4201-9A83-A29D920D18B3}"/>
            </c:ext>
          </c:extLst>
        </c:ser>
        <c:ser>
          <c:idx val="3"/>
          <c:order val="2"/>
          <c:tx>
            <c:strRef>
              <c:f>'[Postdoc Data_DW.xlsm]summaries'!$E$61</c:f>
              <c:strCache>
                <c:ptCount val="1"/>
                <c:pt idx="0">
                  <c:v>Research Associate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'[Postdoc Data_DW.xlsm]summaries'!$B$66:$B$71</c:f>
              <c:strCache>
                <c:ptCount val="6"/>
                <c:pt idx="0">
                  <c:v>Satisfaction with Frequency of Contact</c:v>
                </c:pt>
                <c:pt idx="1">
                  <c:v>Satisfaction with Quality of Guidance</c:v>
                </c:pt>
                <c:pt idx="2">
                  <c:v>Adequate Preparation for Career Goals</c:v>
                </c:pt>
                <c:pt idx="3">
                  <c:v>Mentor Supportiveness of Professional Development Opportunities</c:v>
                </c:pt>
                <c:pt idx="4">
                  <c:v>Attending Events Without Concern for Being Away from Work</c:v>
                </c:pt>
                <c:pt idx="5">
                  <c:v>Effectiveness of Preperation for Job Search</c:v>
                </c:pt>
              </c:strCache>
            </c:strRef>
          </c:cat>
          <c:val>
            <c:numRef>
              <c:f>'[Postdoc Data_DW.xlsm]summaries'!$E$66:$E$71</c:f>
              <c:numCache>
                <c:formatCode>0.00</c:formatCode>
                <c:ptCount val="6"/>
                <c:pt idx="0">
                  <c:v>2.625</c:v>
                </c:pt>
                <c:pt idx="1">
                  <c:v>3</c:v>
                </c:pt>
                <c:pt idx="2">
                  <c:v>2.875</c:v>
                </c:pt>
                <c:pt idx="3">
                  <c:v>2.75</c:v>
                </c:pt>
                <c:pt idx="4">
                  <c:v>2.625</c:v>
                </c:pt>
                <c:pt idx="5">
                  <c:v>3.625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DC-4201-9A83-A29D920D18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0645752"/>
        <c:axId val="580648376"/>
      </c:barChart>
      <c:catAx>
        <c:axId val="580645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80648376"/>
        <c:crosses val="autoZero"/>
        <c:auto val="1"/>
        <c:lblAlgn val="ctr"/>
        <c:lblOffset val="100"/>
        <c:noMultiLvlLbl val="0"/>
      </c:catAx>
      <c:valAx>
        <c:axId val="58064837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80645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713071466861497"/>
          <c:y val="0.42653713774274959"/>
          <c:w val="0.16631597165555731"/>
          <c:h val="0.205360978712969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910288805106794E-2"/>
          <c:y val="2.7363925253102654E-2"/>
          <c:w val="0.76113323677425648"/>
          <c:h val="0.8156622198287991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'[Postdoc Data_DW.xlsm]summaries'!$C$61</c:f>
              <c:strCache>
                <c:ptCount val="1"/>
                <c:pt idx="0">
                  <c:v>Postdoc Scholar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'[Postdoc Data_DW.xlsm]summaries'!$B$72:$B$77</c:f>
              <c:strCache>
                <c:ptCount val="6"/>
                <c:pt idx="0">
                  <c:v>Understanding of Non-Academic Job Availability</c:v>
                </c:pt>
                <c:pt idx="1">
                  <c:v>Preparedness for Academic Job Interviewing and Negotiating</c:v>
                </c:pt>
                <c:pt idx="2">
                  <c:v>Preparedness for Non-Academic Job Interviewing and Negotiating</c:v>
                </c:pt>
                <c:pt idx="3">
                  <c:v>Satisfaction with Ability To Write Up Findings/ Publish</c:v>
                </c:pt>
                <c:pt idx="4">
                  <c:v>Satisfaction with Research Productivity</c:v>
                </c:pt>
                <c:pt idx="5">
                  <c:v>Satisfaction with Overall Appointment</c:v>
                </c:pt>
              </c:strCache>
            </c:strRef>
          </c:cat>
          <c:val>
            <c:numRef>
              <c:f>'[Postdoc Data_DW.xlsm]summaries'!$C$72:$C$77</c:f>
              <c:numCache>
                <c:formatCode>General</c:formatCode>
                <c:ptCount val="6"/>
                <c:pt idx="0">
                  <c:v>3.28</c:v>
                </c:pt>
                <c:pt idx="1">
                  <c:v>3.14</c:v>
                </c:pt>
                <c:pt idx="2">
                  <c:v>3.7142857142857144</c:v>
                </c:pt>
                <c:pt idx="3">
                  <c:v>2.12</c:v>
                </c:pt>
                <c:pt idx="4">
                  <c:v>2.08</c:v>
                </c:pt>
                <c:pt idx="5">
                  <c:v>1.76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1E-449B-B56E-1AAB42B72180}"/>
            </c:ext>
          </c:extLst>
        </c:ser>
        <c:ser>
          <c:idx val="2"/>
          <c:order val="1"/>
          <c:tx>
            <c:strRef>
              <c:f>'[Postdoc Data_DW.xlsm]summaries'!$D$61</c:f>
              <c:strCache>
                <c:ptCount val="1"/>
                <c:pt idx="0">
                  <c:v>Research Associate - Postdoc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'[Postdoc Data_DW.xlsm]summaries'!$B$72:$B$77</c:f>
              <c:strCache>
                <c:ptCount val="6"/>
                <c:pt idx="0">
                  <c:v>Understanding of Non-Academic Job Availability</c:v>
                </c:pt>
                <c:pt idx="1">
                  <c:v>Preparedness for Academic Job Interviewing and Negotiating</c:v>
                </c:pt>
                <c:pt idx="2">
                  <c:v>Preparedness for Non-Academic Job Interviewing and Negotiating</c:v>
                </c:pt>
                <c:pt idx="3">
                  <c:v>Satisfaction with Ability To Write Up Findings/ Publish</c:v>
                </c:pt>
                <c:pt idx="4">
                  <c:v>Satisfaction with Research Productivity</c:v>
                </c:pt>
                <c:pt idx="5">
                  <c:v>Satisfaction with Overall Appointment</c:v>
                </c:pt>
              </c:strCache>
            </c:strRef>
          </c:cat>
          <c:val>
            <c:numRef>
              <c:f>'[Postdoc Data_DW.xlsm]summaries'!$D$72:$D$77</c:f>
              <c:numCache>
                <c:formatCode>0.00</c:formatCode>
                <c:ptCount val="6"/>
                <c:pt idx="0">
                  <c:v>3.6190476190476191</c:v>
                </c:pt>
                <c:pt idx="1">
                  <c:v>3.4</c:v>
                </c:pt>
                <c:pt idx="2">
                  <c:v>3.95</c:v>
                </c:pt>
                <c:pt idx="3">
                  <c:v>2.1904761904761907</c:v>
                </c:pt>
                <c:pt idx="4">
                  <c:v>2.35</c:v>
                </c:pt>
                <c:pt idx="5">
                  <c:v>1.95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1E-449B-B56E-1AAB42B72180}"/>
            </c:ext>
          </c:extLst>
        </c:ser>
        <c:ser>
          <c:idx val="3"/>
          <c:order val="2"/>
          <c:tx>
            <c:strRef>
              <c:f>'[Postdoc Data_DW.xlsm]summaries'!$E$61</c:f>
              <c:strCache>
                <c:ptCount val="1"/>
                <c:pt idx="0">
                  <c:v>Research Associate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'[Postdoc Data_DW.xlsm]summaries'!$B$72:$B$77</c:f>
              <c:strCache>
                <c:ptCount val="6"/>
                <c:pt idx="0">
                  <c:v>Understanding of Non-Academic Job Availability</c:v>
                </c:pt>
                <c:pt idx="1">
                  <c:v>Preparedness for Academic Job Interviewing and Negotiating</c:v>
                </c:pt>
                <c:pt idx="2">
                  <c:v>Preparedness for Non-Academic Job Interviewing and Negotiating</c:v>
                </c:pt>
                <c:pt idx="3">
                  <c:v>Satisfaction with Ability To Write Up Findings/ Publish</c:v>
                </c:pt>
                <c:pt idx="4">
                  <c:v>Satisfaction with Research Productivity</c:v>
                </c:pt>
                <c:pt idx="5">
                  <c:v>Satisfaction with Overall Appointment</c:v>
                </c:pt>
              </c:strCache>
            </c:strRef>
          </c:cat>
          <c:val>
            <c:numRef>
              <c:f>'[Postdoc Data_DW.xlsm]summaries'!$E$72:$E$77</c:f>
              <c:numCache>
                <c:formatCode>0.00</c:formatCode>
                <c:ptCount val="6"/>
                <c:pt idx="0">
                  <c:v>2.75</c:v>
                </c:pt>
                <c:pt idx="1">
                  <c:v>3.875</c:v>
                </c:pt>
                <c:pt idx="2">
                  <c:v>4.375</c:v>
                </c:pt>
                <c:pt idx="3">
                  <c:v>2.25</c:v>
                </c:pt>
                <c:pt idx="4">
                  <c:v>2.125</c:v>
                </c:pt>
                <c:pt idx="5">
                  <c:v>3.125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1E-449B-B56E-1AAB42B721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0645752"/>
        <c:axId val="580648376"/>
      </c:barChart>
      <c:catAx>
        <c:axId val="580645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80648376"/>
        <c:crosses val="autoZero"/>
        <c:auto val="1"/>
        <c:lblAlgn val="ctr"/>
        <c:lblOffset val="100"/>
        <c:noMultiLvlLbl val="0"/>
      </c:catAx>
      <c:valAx>
        <c:axId val="58064837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80645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502886328063185"/>
          <c:y val="0.43239382894111994"/>
          <c:w val="0.16597846786873396"/>
          <c:h val="0.226308146111122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3" y="1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>
              <a:defRPr sz="1200"/>
            </a:lvl1pPr>
          </a:lstStyle>
          <a:p>
            <a:fld id="{93E0106C-6DEF-4720-BD8B-81C8EA131E3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613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3" y="8817613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>
              <a:defRPr sz="1200"/>
            </a:lvl1pPr>
          </a:lstStyle>
          <a:p>
            <a:fld id="{8ECCCE52-E7D8-4F9E-BCD2-9A4C7E449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50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5953" y="1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>
              <a:defRPr sz="1200"/>
            </a:lvl1pPr>
          </a:lstStyle>
          <a:p>
            <a:fld id="{09ADFB4E-84D6-42E1-A254-11FB39CFD8F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4938" y="1160463"/>
            <a:ext cx="417512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67464"/>
            <a:ext cx="5586735" cy="3655774"/>
          </a:xfrm>
          <a:prstGeom prst="rect">
            <a:avLst/>
          </a:prstGeom>
        </p:spPr>
        <p:txBody>
          <a:bodyPr vert="horz" lIns="91221" tIns="45610" rIns="91221" bIns="4561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613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5953" y="8817613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>
              <a:defRPr sz="1200"/>
            </a:lvl1pPr>
          </a:lstStyle>
          <a:p>
            <a:fld id="{A54539D7-D45F-45E2-8811-3CEBE18BE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0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PDS goes up</a:t>
            </a:r>
            <a:r>
              <a:rPr lang="en-US" baseline="0" dirty="0" smtClean="0"/>
              <a:t> -&gt;</a:t>
            </a:r>
            <a:r>
              <a:rPr lang="en-US" dirty="0" smtClean="0"/>
              <a:t> RA PD goes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539D7-D45F-45E2-8811-3CEBE18BEF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94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Tori: If the sig for </a:t>
            </a:r>
            <a:r>
              <a:rPr lang="en-US" dirty="0" err="1" smtClean="0"/>
              <a:t>levene’s</a:t>
            </a:r>
            <a:r>
              <a:rPr lang="en-US" dirty="0" smtClean="0"/>
              <a:t> is </a:t>
            </a:r>
            <a:r>
              <a:rPr lang="en-US" u="sng" dirty="0" smtClean="0"/>
              <a:t>larger?</a:t>
            </a:r>
            <a:r>
              <a:rPr lang="en-US" dirty="0" smtClean="0"/>
              <a:t> than 0.05 we need to look at the equal variances not assumed row. </a:t>
            </a:r>
          </a:p>
          <a:p>
            <a:r>
              <a:rPr lang="en-US" dirty="0" smtClean="0">
                <a:solidFill>
                  <a:srgbClr val="FC1223"/>
                </a:solidFill>
              </a:rPr>
              <a:t>From SPSS manual:  If the significance is .05 or below, use the bottom row, or “equal variances not assumed.” If the significance is above .05 use the top row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539D7-D45F-45E2-8811-3CEBE18BEF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2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9469-A35F-4EC5-A6BF-D22D3E1E310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E7D4-F989-4044-9E0B-C89907F487A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074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9469-A35F-4EC5-A6BF-D22D3E1E310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E7D4-F989-4044-9E0B-C89907F48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0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9469-A35F-4EC5-A6BF-D22D3E1E310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E7D4-F989-4044-9E0B-C89907F48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0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55431"/>
            <a:ext cx="7543800" cy="1090191"/>
          </a:xfr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09580"/>
            <a:ext cx="7543801" cy="4028341"/>
          </a:xfr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9469-A35F-4EC5-A6BF-D22D3E1E310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E7D4-F989-4044-9E0B-C89907F48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28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7A7B9469-A35F-4EC5-A6BF-D22D3E1E3106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F293E7D4-F989-4044-9E0B-C89907F487A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530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9469-A35F-4EC5-A6BF-D22D3E1E310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E7D4-F989-4044-9E0B-C89907F48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15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9469-A35F-4EC5-A6BF-D22D3E1E310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E7D4-F989-4044-9E0B-C89907F48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9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9469-A35F-4EC5-A6BF-D22D3E1E310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E7D4-F989-4044-9E0B-C89907F48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5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7A7B9469-A35F-4EC5-A6BF-D22D3E1E3106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F293E7D4-F989-4044-9E0B-C89907F487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19545" y="224258"/>
            <a:ext cx="8208818" cy="1026581"/>
          </a:xfr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19544" y="1778407"/>
            <a:ext cx="8208819" cy="4028341"/>
          </a:xfr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19544" y="1330040"/>
            <a:ext cx="82088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351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A7B9469-A35F-4EC5-A6BF-D22D3E1E310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93E7D4-F989-4044-9E0B-C89907F48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3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9469-A35F-4EC5-A6BF-D22D3E1E310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E7D4-F989-4044-9E0B-C89907F48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1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A7B9469-A35F-4EC5-A6BF-D22D3E1E310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293E7D4-F989-4044-9E0B-C89907F487A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88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yidp.sciencecareers.org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2688/f1000research.15154.2" TargetMode="External"/><Relationship Id="rId2" Type="http://schemas.openxmlformats.org/officeDocument/2006/relationships/hyperlink" Target="https://doi.org/10.1038/nbt.415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nature/journal/v520/n7546/" TargetMode="External"/><Relationship Id="rId2" Type="http://schemas.openxmlformats.org/officeDocument/2006/relationships/hyperlink" Target="https://www.nature.com/naturejobs/science/articles/10.1038/520144a#author-information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nature/journal/v520/n7546/" TargetMode="External"/><Relationship Id="rId2" Type="http://schemas.openxmlformats.org/officeDocument/2006/relationships/hyperlink" Target="https://www.nature.com/naturejobs/science/articles/10.1038/520144a#author-informatio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598" y="622071"/>
            <a:ext cx="8846683" cy="3479046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Effectiveness of Individual Development Plans (IDPs) in Support of Student Success: 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Outcomes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a Survey of 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Postdocs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192188" y="4511768"/>
            <a:ext cx="5672565" cy="17083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Dorthe Wildenschild, Associate Dean, </a:t>
            </a:r>
            <a:r>
              <a:rPr lang="en-US" sz="2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College of Engineering, Oregon 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State </a:t>
            </a:r>
            <a:r>
              <a:rPr lang="en-US" sz="2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University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8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Tori 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Byington, Assistant Dean, </a:t>
            </a:r>
            <a:r>
              <a:rPr lang="en-US" sz="2200" i="1" smtClean="0">
                <a:latin typeface="Cambria" panose="02040503050406030204" pitchFamily="18" charset="0"/>
                <a:ea typeface="Cambria" panose="02040503050406030204" pitchFamily="18" charset="0"/>
              </a:rPr>
              <a:t>Graduate School, University 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of Oregon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5499377"/>
            <a:ext cx="1899239" cy="735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0453"/>
          <a:stretch/>
        </p:blipFill>
        <p:spPr>
          <a:xfrm>
            <a:off x="822960" y="4544578"/>
            <a:ext cx="1898338" cy="7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5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Response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775" y="4849356"/>
            <a:ext cx="8208819" cy="1190062"/>
          </a:xfrm>
        </p:spPr>
        <p:txBody>
          <a:bodyPr>
            <a:noAutofit/>
          </a:bodyPr>
          <a:lstStyle/>
          <a:p>
            <a:r>
              <a:rPr lang="en-US" sz="2400" dirty="0" smtClean="0"/>
              <a:t>Of </a:t>
            </a:r>
            <a:r>
              <a:rPr lang="en-US" sz="2400" dirty="0"/>
              <a:t>86 respondents, 51 were PDS (almost 6</a:t>
            </a:r>
            <a:r>
              <a:rPr lang="en-US" sz="2400" dirty="0" smtClean="0"/>
              <a:t>0</a:t>
            </a:r>
            <a:r>
              <a:rPr lang="en-US" sz="2400" dirty="0"/>
              <a:t>%) even though they only make up 46% of the population - suggesting </a:t>
            </a:r>
            <a:r>
              <a:rPr lang="en-US" sz="2400" u="sng" dirty="0" smtClean="0"/>
              <a:t>greater </a:t>
            </a:r>
            <a:r>
              <a:rPr lang="en-US" sz="2400" u="sng" dirty="0"/>
              <a:t>engagement with the university</a:t>
            </a:r>
            <a:r>
              <a:rPr lang="en-US" sz="2400" dirty="0"/>
              <a:t> for this </a:t>
            </a:r>
            <a:r>
              <a:rPr lang="en-US" sz="2400" dirty="0" smtClean="0"/>
              <a:t>category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921789"/>
              </p:ext>
            </p:extLst>
          </p:nvPr>
        </p:nvGraphicFramePr>
        <p:xfrm>
          <a:off x="996617" y="1531177"/>
          <a:ext cx="7375133" cy="3037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8185">
                  <a:extLst>
                    <a:ext uri="{9D8B030D-6E8A-4147-A177-3AD203B41FA5}">
                      <a16:colId xmlns:a16="http://schemas.microsoft.com/office/drawing/2014/main" val="2706192134"/>
                    </a:ext>
                  </a:extLst>
                </a:gridCol>
                <a:gridCol w="1489217">
                  <a:extLst>
                    <a:ext uri="{9D8B030D-6E8A-4147-A177-3AD203B41FA5}">
                      <a16:colId xmlns:a16="http://schemas.microsoft.com/office/drawing/2014/main" val="4130112800"/>
                    </a:ext>
                  </a:extLst>
                </a:gridCol>
                <a:gridCol w="1575884">
                  <a:extLst>
                    <a:ext uri="{9D8B030D-6E8A-4147-A177-3AD203B41FA5}">
                      <a16:colId xmlns:a16="http://schemas.microsoft.com/office/drawing/2014/main" val="2751586395"/>
                    </a:ext>
                  </a:extLst>
                </a:gridCol>
                <a:gridCol w="1711847">
                  <a:extLst>
                    <a:ext uri="{9D8B030D-6E8A-4147-A177-3AD203B41FA5}">
                      <a16:colId xmlns:a16="http://schemas.microsoft.com/office/drawing/2014/main" val="34399512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Appointment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type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2016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census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Survey participation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Survey participation (%)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5616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Postdoc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Scholar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119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43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6495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Research Associate (postdoc)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64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0268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Research Associate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70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7688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Postdoc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Fellow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75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153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257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86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33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5125447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7245767" y="2485854"/>
            <a:ext cx="553020" cy="290199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29333" y="3500754"/>
            <a:ext cx="553020" cy="290199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3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6836777"/>
              </p:ext>
            </p:extLst>
          </p:nvPr>
        </p:nvGraphicFramePr>
        <p:xfrm>
          <a:off x="320464" y="881712"/>
          <a:ext cx="8606978" cy="6045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03703" y="322810"/>
            <a:ext cx="4730788" cy="102658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Satisfaction Averages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- scaled so lower score represents better outcome</a:t>
            </a:r>
            <a:endParaRPr lang="en-US" sz="2800" dirty="0"/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809455" y="4871996"/>
            <a:ext cx="7858182" cy="14192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r>
              <a:rPr lang="en-US" sz="4000" b="1" dirty="0" smtClean="0"/>
              <a:t>Data suggests better outcome for Postdoc Scholars (using IDPs) on a considerable number of questions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218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06529"/>
              </p:ext>
            </p:extLst>
          </p:nvPr>
        </p:nvGraphicFramePr>
        <p:xfrm>
          <a:off x="498264" y="514692"/>
          <a:ext cx="8414425" cy="5849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own Arrow 3"/>
          <p:cNvSpPr/>
          <p:nvPr/>
        </p:nvSpPr>
        <p:spPr>
          <a:xfrm>
            <a:off x="3419500" y="1765152"/>
            <a:ext cx="193638" cy="209774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342844" y="6495951"/>
            <a:ext cx="193638" cy="209774"/>
          </a:xfrm>
          <a:prstGeom prst="downArrow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20714" y="6441339"/>
            <a:ext cx="5623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 as a group represents a more mature postdoc/”higher status”</a:t>
            </a:r>
            <a:endParaRPr lang="en-US" sz="1600" dirty="0"/>
          </a:p>
        </p:txBody>
      </p:sp>
      <p:sp>
        <p:nvSpPr>
          <p:cNvPr id="7" name="Down Arrow 6"/>
          <p:cNvSpPr/>
          <p:nvPr/>
        </p:nvSpPr>
        <p:spPr>
          <a:xfrm>
            <a:off x="4639089" y="2689079"/>
            <a:ext cx="193638" cy="209774"/>
          </a:xfrm>
          <a:prstGeom prst="downArrow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127769" y="2347043"/>
            <a:ext cx="193638" cy="209774"/>
          </a:xfrm>
          <a:prstGeom prst="downArrow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133852" y="2451930"/>
            <a:ext cx="193638" cy="209774"/>
          </a:xfrm>
          <a:prstGeom prst="downArrow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4054514" y="220457"/>
            <a:ext cx="4897845" cy="1170305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Satisfaction Averages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scaled so lower score represents better outcome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4820" y="1609381"/>
            <a:ext cx="139643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More contact doesn’t necessarily mean helpful contact</a:t>
            </a:r>
            <a:endParaRPr lang="en-US" sz="1600" dirty="0"/>
          </a:p>
        </p:txBody>
      </p:sp>
      <p:sp>
        <p:nvSpPr>
          <p:cNvPr id="12" name="Down Arrow 11"/>
          <p:cNvSpPr/>
          <p:nvPr/>
        </p:nvSpPr>
        <p:spPr>
          <a:xfrm>
            <a:off x="1112480" y="2994863"/>
            <a:ext cx="193638" cy="209774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8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932537"/>
              </p:ext>
            </p:extLst>
          </p:nvPr>
        </p:nvGraphicFramePr>
        <p:xfrm>
          <a:off x="410658" y="624200"/>
          <a:ext cx="8609095" cy="5868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4"/>
          <p:cNvSpPr txBox="1">
            <a:spLocks/>
          </p:cNvSpPr>
          <p:nvPr/>
        </p:nvSpPr>
        <p:spPr>
          <a:xfrm>
            <a:off x="4054514" y="220457"/>
            <a:ext cx="4897845" cy="1537162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Satisfaction Averages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scaled so lower score represents better outcome</a:t>
            </a:r>
          </a:p>
          <a:p>
            <a:r>
              <a:rPr lang="en-US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Postdoc Fellows are now left out</a:t>
            </a:r>
            <a:endParaRPr lang="en-US" sz="2800" u="sng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089994" y="3517935"/>
            <a:ext cx="193638" cy="209774"/>
          </a:xfrm>
          <a:prstGeom prst="downArrow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126806" y="3308161"/>
            <a:ext cx="193638" cy="209774"/>
          </a:xfrm>
          <a:prstGeom prst="downArrow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987476" y="3727709"/>
            <a:ext cx="193638" cy="209774"/>
          </a:xfrm>
          <a:prstGeom prst="downArrow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293911" y="3287118"/>
            <a:ext cx="193638" cy="209774"/>
          </a:xfrm>
          <a:prstGeom prst="downArrow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358102" y="2803566"/>
            <a:ext cx="193638" cy="209774"/>
          </a:xfrm>
          <a:prstGeom prst="downArrow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202345" y="3622822"/>
            <a:ext cx="193638" cy="209774"/>
          </a:xfrm>
          <a:prstGeom prst="downArrow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1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63959"/>
              </p:ext>
            </p:extLst>
          </p:nvPr>
        </p:nvGraphicFramePr>
        <p:xfrm>
          <a:off x="489741" y="1062237"/>
          <a:ext cx="8473569" cy="5437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4"/>
          <p:cNvSpPr txBox="1">
            <a:spLocks/>
          </p:cNvSpPr>
          <p:nvPr/>
        </p:nvSpPr>
        <p:spPr>
          <a:xfrm>
            <a:off x="4054514" y="220457"/>
            <a:ext cx="4897845" cy="1170305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Satisfaction Averages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scaled so lower score represents better outcome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133793" y="2583226"/>
            <a:ext cx="193638" cy="209774"/>
          </a:xfrm>
          <a:prstGeom prst="downArrow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247271" y="2087614"/>
            <a:ext cx="193638" cy="209774"/>
          </a:xfrm>
          <a:prstGeom prst="downArrow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444942" y="3840173"/>
            <a:ext cx="193638" cy="209774"/>
          </a:xfrm>
          <a:prstGeom prst="downArrow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919570" y="2583226"/>
            <a:ext cx="193638" cy="209774"/>
          </a:xfrm>
          <a:prstGeom prst="downArrow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7567" y="1712613"/>
            <a:ext cx="132622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Room for improvement</a:t>
            </a:r>
            <a:endParaRPr lang="en-US" sz="1600" dirty="0"/>
          </a:p>
        </p:txBody>
      </p:sp>
      <p:sp>
        <p:nvSpPr>
          <p:cNvPr id="10" name="Down Arrow 9"/>
          <p:cNvSpPr/>
          <p:nvPr/>
        </p:nvSpPr>
        <p:spPr>
          <a:xfrm>
            <a:off x="1093352" y="2438519"/>
            <a:ext cx="193638" cy="209774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0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45" y="339236"/>
            <a:ext cx="8208818" cy="10265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statistically significant findings (SPSS-based analysis)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69" y="1537499"/>
            <a:ext cx="8482094" cy="4028341"/>
          </a:xfrm>
        </p:spPr>
        <p:txBody>
          <a:bodyPr>
            <a:noAutofit/>
          </a:bodyPr>
          <a:lstStyle/>
          <a:p>
            <a:pPr lvl="0"/>
            <a:r>
              <a:rPr lang="en-US" sz="2200" dirty="0" smtClean="0"/>
              <a:t>Q5.1 How </a:t>
            </a:r>
            <a:r>
              <a:rPr lang="en-US" sz="2200" dirty="0"/>
              <a:t>satisfied are you with: </a:t>
            </a:r>
            <a:r>
              <a:rPr lang="en-US" sz="2200" dirty="0" smtClean="0"/>
              <a:t>- The </a:t>
            </a:r>
            <a:r>
              <a:rPr lang="en-US" sz="2200" b="1" dirty="0"/>
              <a:t>frequency of contact with your postdoctoral mentor</a:t>
            </a:r>
            <a:r>
              <a:rPr lang="en-US" sz="2200" dirty="0"/>
              <a:t>?: </a:t>
            </a:r>
            <a:r>
              <a:rPr lang="en-US" sz="2200" i="1" dirty="0" smtClean="0">
                <a:solidFill>
                  <a:schemeClr val="accent2"/>
                </a:solidFill>
              </a:rPr>
              <a:t>Postdoc </a:t>
            </a:r>
            <a:r>
              <a:rPr lang="en-US" sz="2200" i="1" dirty="0">
                <a:solidFill>
                  <a:schemeClr val="accent2"/>
                </a:solidFill>
              </a:rPr>
              <a:t>Scholar </a:t>
            </a:r>
            <a:r>
              <a:rPr lang="en-US" sz="2200" i="1" dirty="0" smtClean="0">
                <a:solidFill>
                  <a:schemeClr val="accent2"/>
                </a:solidFill>
              </a:rPr>
              <a:t>more satisfied</a:t>
            </a:r>
            <a:r>
              <a:rPr lang="en-US" sz="2200" dirty="0" smtClean="0"/>
              <a:t> </a:t>
            </a:r>
            <a:r>
              <a:rPr lang="en-US" sz="2200" i="1" dirty="0"/>
              <a:t>(p=0.039)</a:t>
            </a:r>
            <a:endParaRPr lang="en-US" sz="2200" dirty="0"/>
          </a:p>
          <a:p>
            <a:pPr lvl="0"/>
            <a:r>
              <a:rPr lang="en-US" sz="2200" dirty="0" smtClean="0"/>
              <a:t>Q6 To </a:t>
            </a:r>
            <a:r>
              <a:rPr lang="en-US" sz="2200" dirty="0"/>
              <a:t>what extent do you agree with the following statement? - My present postdoctoral position is </a:t>
            </a:r>
            <a:r>
              <a:rPr lang="en-US" sz="2200" b="1" dirty="0"/>
              <a:t>preparing me adequately for my current career goals</a:t>
            </a:r>
            <a:r>
              <a:rPr lang="en-US" sz="2200" dirty="0"/>
              <a:t>. </a:t>
            </a:r>
            <a:r>
              <a:rPr lang="en-US" sz="2200" i="1" dirty="0" smtClean="0">
                <a:solidFill>
                  <a:schemeClr val="accent2"/>
                </a:solidFill>
              </a:rPr>
              <a:t>Postdoc </a:t>
            </a:r>
            <a:r>
              <a:rPr lang="en-US" sz="2200" i="1" dirty="0">
                <a:solidFill>
                  <a:schemeClr val="accent2"/>
                </a:solidFill>
              </a:rPr>
              <a:t>Scholar </a:t>
            </a:r>
            <a:r>
              <a:rPr lang="en-US" sz="2200" i="1" dirty="0" smtClean="0">
                <a:solidFill>
                  <a:schemeClr val="accent2"/>
                </a:solidFill>
              </a:rPr>
              <a:t>more satisfied (agree more)</a:t>
            </a:r>
            <a:r>
              <a:rPr lang="en-US" sz="2200" i="1" dirty="0" smtClean="0"/>
              <a:t> </a:t>
            </a:r>
            <a:r>
              <a:rPr lang="en-US" sz="2200" i="1" dirty="0"/>
              <a:t>(p=0.052) </a:t>
            </a:r>
            <a:endParaRPr lang="en-US" sz="2200" i="1" dirty="0" smtClean="0"/>
          </a:p>
          <a:p>
            <a:pPr lvl="0"/>
            <a:r>
              <a:rPr lang="en-US" sz="2200" dirty="0" smtClean="0"/>
              <a:t>Q8 To </a:t>
            </a:r>
            <a:r>
              <a:rPr lang="en-US" sz="2200" dirty="0"/>
              <a:t>what extent do you agree with the following statement: - In </a:t>
            </a:r>
            <a:r>
              <a:rPr lang="en-US" sz="2200" dirty="0" smtClean="0"/>
              <a:t>general, </a:t>
            </a:r>
            <a:r>
              <a:rPr lang="en-US" sz="2200" dirty="0"/>
              <a:t>my </a:t>
            </a:r>
            <a:r>
              <a:rPr lang="en-US" sz="2200" b="1" dirty="0"/>
              <a:t>mentor is supportive of me attending professional development events </a:t>
            </a:r>
            <a:r>
              <a:rPr lang="en-US" sz="2200" dirty="0"/>
              <a:t>during work hours? </a:t>
            </a:r>
            <a:r>
              <a:rPr lang="en-US" sz="2200" i="1" dirty="0">
                <a:solidFill>
                  <a:schemeClr val="accent2"/>
                </a:solidFill>
              </a:rPr>
              <a:t>Postdoc Scholar more </a:t>
            </a:r>
            <a:r>
              <a:rPr lang="en-US" sz="2200" i="1" dirty="0" smtClean="0">
                <a:solidFill>
                  <a:schemeClr val="accent2"/>
                </a:solidFill>
              </a:rPr>
              <a:t>satisfied (agree more) </a:t>
            </a:r>
            <a:r>
              <a:rPr lang="en-US" sz="2200" i="1" dirty="0" smtClean="0"/>
              <a:t>(</a:t>
            </a:r>
            <a:r>
              <a:rPr lang="en-US" sz="2200" i="1" dirty="0"/>
              <a:t>p=0.008</a:t>
            </a:r>
            <a:r>
              <a:rPr lang="en-US" sz="2200" i="1" dirty="0" smtClean="0"/>
              <a:t>)</a:t>
            </a:r>
            <a:endParaRPr lang="en-US" sz="2200" dirty="0"/>
          </a:p>
          <a:p>
            <a:pPr lvl="0"/>
            <a:r>
              <a:rPr lang="en-US" sz="2200" dirty="0" smtClean="0"/>
              <a:t>Q17 Regardless </a:t>
            </a:r>
            <a:r>
              <a:rPr lang="en-US" sz="2200" dirty="0"/>
              <a:t>of your plans, </a:t>
            </a:r>
            <a:r>
              <a:rPr lang="en-US" sz="2200" b="1" dirty="0"/>
              <a:t>how effectively do you think OSU prepared you in terms of job search skills</a:t>
            </a:r>
            <a:r>
              <a:rPr lang="en-US" sz="2200" dirty="0"/>
              <a:t>? </a:t>
            </a:r>
            <a:r>
              <a:rPr lang="en-US" sz="2200" i="1" dirty="0">
                <a:solidFill>
                  <a:schemeClr val="accent2"/>
                </a:solidFill>
              </a:rPr>
              <a:t>Postdoc Scholar </a:t>
            </a:r>
            <a:r>
              <a:rPr lang="en-US" sz="2200" i="1" dirty="0" smtClean="0">
                <a:solidFill>
                  <a:schemeClr val="accent2"/>
                </a:solidFill>
              </a:rPr>
              <a:t>better prepared</a:t>
            </a:r>
            <a:r>
              <a:rPr lang="en-US" sz="2200" i="1" dirty="0" smtClean="0"/>
              <a:t> (</a:t>
            </a:r>
            <a:r>
              <a:rPr lang="en-US" sz="2200" i="1" dirty="0"/>
              <a:t>p=0.010</a:t>
            </a:r>
            <a:r>
              <a:rPr lang="en-US" sz="2200" i="1" dirty="0" smtClean="0"/>
              <a:t>)</a:t>
            </a:r>
            <a:endParaRPr lang="en-US" sz="2200" dirty="0"/>
          </a:p>
        </p:txBody>
      </p:sp>
      <p:sp>
        <p:nvSpPr>
          <p:cNvPr id="4" name="5-Point Star 3"/>
          <p:cNvSpPr/>
          <p:nvPr/>
        </p:nvSpPr>
        <p:spPr>
          <a:xfrm>
            <a:off x="7840844" y="278242"/>
            <a:ext cx="990780" cy="862580"/>
          </a:xfrm>
          <a:prstGeom prst="star5">
            <a:avLst/>
          </a:prstGeom>
          <a:solidFill>
            <a:srgbClr val="FFCC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9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44" y="180454"/>
            <a:ext cx="8071430" cy="1026581"/>
          </a:xfrm>
        </p:spPr>
        <p:txBody>
          <a:bodyPr>
            <a:normAutofit/>
          </a:bodyPr>
          <a:lstStyle/>
          <a:p>
            <a:r>
              <a:rPr lang="en-US" dirty="0" smtClean="0"/>
              <a:t>Gender (IDPs at intersections)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44" y="1444400"/>
            <a:ext cx="8208819" cy="4028341"/>
          </a:xfrm>
        </p:spPr>
        <p:txBody>
          <a:bodyPr>
            <a:noAutofit/>
          </a:bodyPr>
          <a:lstStyle/>
          <a:p>
            <a:r>
              <a:rPr lang="en-US" sz="2400" dirty="0" smtClean="0"/>
              <a:t>Q3.1 Have </a:t>
            </a:r>
            <a:r>
              <a:rPr lang="en-US" sz="2400" dirty="0"/>
              <a:t>you faced any </a:t>
            </a:r>
            <a:r>
              <a:rPr lang="en-US" sz="2400" b="1" dirty="0"/>
              <a:t>conflicts</a:t>
            </a:r>
            <a:r>
              <a:rPr lang="en-US" sz="2400" dirty="0"/>
              <a:t> with your mentor around: - Expectations of </a:t>
            </a:r>
            <a:r>
              <a:rPr lang="en-US" sz="2400" b="1" u="sng" dirty="0"/>
              <a:t>my role </a:t>
            </a:r>
            <a:endParaRPr lang="en-US" sz="2400" b="1" u="sng" dirty="0" smtClean="0"/>
          </a:p>
          <a:p>
            <a:pPr lvl="1"/>
            <a:r>
              <a:rPr lang="en-US" sz="2000" i="1" dirty="0" smtClean="0"/>
              <a:t>(</a:t>
            </a:r>
            <a:r>
              <a:rPr lang="en-US" sz="2000" i="1" dirty="0"/>
              <a:t>p=0.022</a:t>
            </a:r>
            <a:r>
              <a:rPr lang="en-US" sz="2000" i="1" dirty="0" smtClean="0"/>
              <a:t>) </a:t>
            </a:r>
            <a:r>
              <a:rPr lang="en-US" sz="2000" i="1" dirty="0" smtClean="0">
                <a:solidFill>
                  <a:schemeClr val="accent2"/>
                </a:solidFill>
              </a:rPr>
              <a:t>Women </a:t>
            </a:r>
            <a:r>
              <a:rPr lang="en-US" sz="2000" i="1" dirty="0">
                <a:solidFill>
                  <a:schemeClr val="accent2"/>
                </a:solidFill>
              </a:rPr>
              <a:t>experience more</a:t>
            </a:r>
            <a:r>
              <a:rPr lang="en-US" sz="2000" i="1" dirty="0"/>
              <a:t>.</a:t>
            </a:r>
          </a:p>
          <a:p>
            <a:r>
              <a:rPr lang="en-US" sz="2400" dirty="0" smtClean="0"/>
              <a:t>Q3.2 Have </a:t>
            </a:r>
            <a:r>
              <a:rPr lang="en-US" sz="2400" dirty="0"/>
              <a:t>you faced any </a:t>
            </a:r>
            <a:r>
              <a:rPr lang="en-US" sz="2400" b="1" dirty="0"/>
              <a:t>conflicts</a:t>
            </a:r>
            <a:r>
              <a:rPr lang="en-US" sz="2400" dirty="0"/>
              <a:t> with your mentor around: - Expectations of </a:t>
            </a:r>
            <a:r>
              <a:rPr lang="en-US" sz="2400" b="1" u="sng" dirty="0"/>
              <a:t>their </a:t>
            </a:r>
            <a:r>
              <a:rPr lang="en-US" sz="2400" b="1" u="sng" dirty="0" smtClean="0"/>
              <a:t>role </a:t>
            </a:r>
          </a:p>
          <a:p>
            <a:pPr lvl="1"/>
            <a:r>
              <a:rPr lang="en-US" sz="2000" i="1" dirty="0" smtClean="0"/>
              <a:t>(</a:t>
            </a:r>
            <a:r>
              <a:rPr lang="en-US" sz="2000" i="1" dirty="0"/>
              <a:t>p=0.049</a:t>
            </a:r>
            <a:r>
              <a:rPr lang="en-US" sz="2000" i="1" dirty="0" smtClean="0"/>
              <a:t>)  </a:t>
            </a:r>
            <a:r>
              <a:rPr lang="en-US" sz="2000" i="1" dirty="0" smtClean="0">
                <a:solidFill>
                  <a:schemeClr val="accent2"/>
                </a:solidFill>
              </a:rPr>
              <a:t>Women </a:t>
            </a:r>
            <a:r>
              <a:rPr lang="en-US" sz="2000" i="1" dirty="0">
                <a:solidFill>
                  <a:schemeClr val="accent2"/>
                </a:solidFill>
              </a:rPr>
              <a:t>experience more</a:t>
            </a:r>
            <a:r>
              <a:rPr lang="en-US" sz="2000" i="1" dirty="0"/>
              <a:t>.</a:t>
            </a:r>
          </a:p>
          <a:p>
            <a:r>
              <a:rPr lang="en-US" sz="2400" dirty="0" smtClean="0"/>
              <a:t>Q3.3 Have </a:t>
            </a:r>
            <a:r>
              <a:rPr lang="en-US" sz="2400" dirty="0"/>
              <a:t>you faced any </a:t>
            </a:r>
            <a:r>
              <a:rPr lang="en-US" sz="2400" b="1" dirty="0"/>
              <a:t>conflicts</a:t>
            </a:r>
            <a:r>
              <a:rPr lang="en-US" sz="2400" dirty="0"/>
              <a:t> with your mentor around:  </a:t>
            </a:r>
            <a:r>
              <a:rPr lang="en-US" sz="2400" dirty="0" smtClean="0"/>
              <a:t> - </a:t>
            </a:r>
            <a:r>
              <a:rPr lang="en-US" sz="2400" b="1" u="sng" dirty="0" smtClean="0"/>
              <a:t>Authorship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i="1" dirty="0" smtClean="0"/>
              <a:t>(</a:t>
            </a:r>
            <a:r>
              <a:rPr lang="en-US" sz="2000" i="1" dirty="0"/>
              <a:t>p=0.018) </a:t>
            </a:r>
            <a:r>
              <a:rPr lang="en-US" sz="2000" i="1" dirty="0">
                <a:solidFill>
                  <a:schemeClr val="accent2"/>
                </a:solidFill>
              </a:rPr>
              <a:t>Women experience more</a:t>
            </a:r>
            <a:r>
              <a:rPr lang="en-US" sz="2000" i="1" dirty="0"/>
              <a:t>.</a:t>
            </a:r>
          </a:p>
          <a:p>
            <a:r>
              <a:rPr lang="en-US" sz="2400" dirty="0" smtClean="0"/>
              <a:t>Q7 </a:t>
            </a:r>
            <a:r>
              <a:rPr lang="en-US" sz="2400" b="1" dirty="0" smtClean="0"/>
              <a:t>How </a:t>
            </a:r>
            <a:r>
              <a:rPr lang="en-US" sz="2400" b="1" dirty="0"/>
              <a:t>many professional and career development events </a:t>
            </a:r>
            <a:r>
              <a:rPr lang="en-US" sz="2400" dirty="0"/>
              <a:t>have you attended while at OSU</a:t>
            </a:r>
            <a:r>
              <a:rPr lang="en-US" sz="2400" dirty="0" smtClean="0"/>
              <a:t>? </a:t>
            </a:r>
          </a:p>
          <a:p>
            <a:pPr lvl="1"/>
            <a:r>
              <a:rPr lang="en-US" sz="2000" i="1" dirty="0" smtClean="0"/>
              <a:t>(</a:t>
            </a:r>
            <a:r>
              <a:rPr lang="en-US" sz="2000" i="1" dirty="0"/>
              <a:t>p=0.043</a:t>
            </a:r>
            <a:r>
              <a:rPr lang="en-US" sz="2000" i="1" dirty="0" smtClean="0"/>
              <a:t>) </a:t>
            </a:r>
            <a:r>
              <a:rPr lang="en-US" sz="2000" i="1" dirty="0" smtClean="0">
                <a:solidFill>
                  <a:schemeClr val="accent2"/>
                </a:solidFill>
              </a:rPr>
              <a:t>Women attend fewer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262762" y="1444400"/>
            <a:ext cx="331074" cy="3500717"/>
          </a:xfrm>
          <a:prstGeom prst="leftBrace">
            <a:avLst>
              <a:gd name="adj1" fmla="val 227941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0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IDP?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45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38" y="372096"/>
            <a:ext cx="8208818" cy="10265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get faculty and students on board?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44" y="1675487"/>
            <a:ext cx="8208819" cy="4544621"/>
          </a:xfrm>
        </p:spPr>
        <p:txBody>
          <a:bodyPr>
            <a:noAutofit/>
          </a:bodyPr>
          <a:lstStyle/>
          <a:p>
            <a:r>
              <a:rPr lang="en-US" sz="2800" dirty="0" smtClean="0"/>
              <a:t>At an institution with </a:t>
            </a:r>
            <a:r>
              <a:rPr lang="en-US" sz="2800" dirty="0"/>
              <a:t>thousands of graduate students, oversight becomes challenging</a:t>
            </a:r>
          </a:p>
          <a:p>
            <a:r>
              <a:rPr lang="en-US" sz="2800" dirty="0" smtClean="0"/>
              <a:t>Flexible (multiple options/templates/formats)</a:t>
            </a:r>
          </a:p>
          <a:p>
            <a:r>
              <a:rPr lang="en-US" sz="2800" dirty="0" smtClean="0"/>
              <a:t>Easy-to-use (well-functioning web interface)</a:t>
            </a:r>
          </a:p>
          <a:p>
            <a:r>
              <a:rPr lang="en-US" sz="2800" dirty="0"/>
              <a:t>Offer “How to IDP” workshops</a:t>
            </a:r>
          </a:p>
          <a:p>
            <a:r>
              <a:rPr lang="en-US" sz="2800" dirty="0"/>
              <a:t>I</a:t>
            </a:r>
            <a:r>
              <a:rPr lang="en-US" sz="2800" dirty="0" smtClean="0"/>
              <a:t>mplement as part of a certificate in              Professional Development?</a:t>
            </a:r>
          </a:p>
        </p:txBody>
      </p:sp>
      <p:pic>
        <p:nvPicPr>
          <p:cNvPr id="7170" name="Picture 2" descr="Image result for certificate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161" y="3947797"/>
            <a:ext cx="2020441" cy="218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91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45" y="300909"/>
            <a:ext cx="8208818" cy="1026581"/>
          </a:xfrm>
        </p:spPr>
        <p:txBody>
          <a:bodyPr>
            <a:noAutofit/>
          </a:bodyPr>
          <a:lstStyle/>
          <a:p>
            <a:r>
              <a:rPr lang="en-US" sz="4000" dirty="0" smtClean="0"/>
              <a:t>IDPs </a:t>
            </a:r>
            <a:r>
              <a:rPr lang="en-US" sz="4000" dirty="0"/>
              <a:t>as Important Components of Grant </a:t>
            </a:r>
            <a:r>
              <a:rPr lang="en-US" sz="4000" dirty="0" smtClean="0"/>
              <a:t>Applications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44" y="1582405"/>
            <a:ext cx="8208819" cy="4224343"/>
          </a:xfrm>
        </p:spPr>
        <p:txBody>
          <a:bodyPr>
            <a:normAutofit/>
          </a:bodyPr>
          <a:lstStyle/>
          <a:p>
            <a:r>
              <a:rPr lang="en-US" sz="2700" dirty="0" smtClean="0"/>
              <a:t>Even </a:t>
            </a:r>
            <a:r>
              <a:rPr lang="en-US" sz="2700" dirty="0"/>
              <a:t>before the </a:t>
            </a:r>
            <a:r>
              <a:rPr lang="en-US" sz="2700" dirty="0" smtClean="0"/>
              <a:t>2009 </a:t>
            </a:r>
            <a:r>
              <a:rPr lang="en-US" sz="2700" dirty="0"/>
              <a:t>NSF requirement, the “</a:t>
            </a:r>
            <a:r>
              <a:rPr lang="en-US" sz="2700" b="1" dirty="0"/>
              <a:t>Broader Impact</a:t>
            </a:r>
            <a:r>
              <a:rPr lang="en-US" sz="2700" dirty="0"/>
              <a:t>” of any proposal reviewed by NSF panels received substantial attention, and the </a:t>
            </a:r>
            <a:r>
              <a:rPr lang="en-US" sz="2700" b="1" dirty="0"/>
              <a:t>strength or weakness of this component of the proposal </a:t>
            </a:r>
            <a:r>
              <a:rPr lang="en-US" sz="2700" dirty="0"/>
              <a:t>often </a:t>
            </a:r>
            <a:r>
              <a:rPr lang="en-US" sz="2700" dirty="0" smtClean="0"/>
              <a:t>determines </a:t>
            </a:r>
            <a:r>
              <a:rPr lang="en-US" sz="2700" dirty="0"/>
              <a:t>the fate of the application with respect to </a:t>
            </a:r>
            <a:r>
              <a:rPr lang="en-US" sz="2700" u="sng" dirty="0"/>
              <a:t>funding priorities</a:t>
            </a:r>
            <a:r>
              <a:rPr lang="en-US" sz="2700" dirty="0"/>
              <a:t>. </a:t>
            </a:r>
            <a:endParaRPr lang="en-US" sz="2700" dirty="0" smtClean="0"/>
          </a:p>
          <a:p>
            <a:r>
              <a:rPr lang="en-US" sz="2700" dirty="0" smtClean="0"/>
              <a:t>IDPs support the broader impacts of a proposal</a:t>
            </a:r>
          </a:p>
        </p:txBody>
      </p:sp>
      <p:pic>
        <p:nvPicPr>
          <p:cNvPr id="6146" name="Picture 2" descr="https://www.nsf.gov/images/logos/NSF_4-Color_bitmap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01" y="4625667"/>
            <a:ext cx="1551615" cy="155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National Institutes of Health (NIH) - Turning Discovery into Heal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14" y="5004310"/>
            <a:ext cx="5215841" cy="80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-Point Star 5"/>
          <p:cNvSpPr/>
          <p:nvPr/>
        </p:nvSpPr>
        <p:spPr>
          <a:xfrm>
            <a:off x="7612155" y="3975177"/>
            <a:ext cx="454461" cy="342344"/>
          </a:xfrm>
          <a:prstGeom prst="star5">
            <a:avLst/>
          </a:prstGeom>
          <a:solidFill>
            <a:srgbClr val="FFCC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5083" y="3977371"/>
            <a:ext cx="454461" cy="342344"/>
          </a:xfrm>
          <a:prstGeom prst="star5">
            <a:avLst/>
          </a:prstGeom>
          <a:solidFill>
            <a:srgbClr val="FFCC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8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IDPs?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44" y="1675487"/>
            <a:ext cx="8208819" cy="4446065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There </a:t>
            </a:r>
            <a:r>
              <a:rPr lang="en-US" sz="3200" dirty="0"/>
              <a:t>is a body of literature that underscores the value of </a:t>
            </a:r>
            <a:r>
              <a:rPr lang="en-US" sz="3200" u="sng" dirty="0"/>
              <a:t>deliberate career </a:t>
            </a:r>
            <a:r>
              <a:rPr lang="en-US" sz="3200" u="sng" dirty="0" smtClean="0"/>
              <a:t>planning</a:t>
            </a:r>
            <a:r>
              <a:rPr lang="en-US" sz="3200" dirty="0"/>
              <a:t>:</a:t>
            </a:r>
            <a:r>
              <a:rPr lang="en-US" sz="3200" dirty="0" smtClean="0"/>
              <a:t> </a:t>
            </a:r>
          </a:p>
          <a:p>
            <a:endParaRPr lang="en-US" sz="800" dirty="0" smtClean="0"/>
          </a:p>
          <a:p>
            <a:pPr lvl="1"/>
            <a:r>
              <a:rPr lang="en-US" sz="2600" dirty="0" smtClean="0"/>
              <a:t>people </a:t>
            </a:r>
            <a:r>
              <a:rPr lang="en-US" sz="2600" dirty="0"/>
              <a:t>who develop and implement strategies to pursue career-specific goals </a:t>
            </a:r>
            <a:r>
              <a:rPr lang="en-US" sz="2600" b="1" dirty="0"/>
              <a:t>achieve greater career success as measured by salary, promotions, and level of </a:t>
            </a:r>
            <a:r>
              <a:rPr lang="en-US" sz="2600" b="1" dirty="0" smtClean="0"/>
              <a:t>responsibility</a:t>
            </a:r>
            <a:r>
              <a:rPr lang="en-US" sz="2600" dirty="0" smtClean="0"/>
              <a:t>.</a:t>
            </a:r>
            <a:r>
              <a:rPr lang="en-US" sz="2600" baseline="30000" dirty="0" smtClean="0"/>
              <a:t>1</a:t>
            </a:r>
            <a:r>
              <a:rPr lang="en-US" sz="2600" dirty="0" smtClean="0"/>
              <a:t> </a:t>
            </a:r>
          </a:p>
          <a:p>
            <a:pPr lvl="1"/>
            <a:r>
              <a:rPr lang="en-US" sz="2600" dirty="0" smtClean="0"/>
              <a:t>they </a:t>
            </a:r>
            <a:r>
              <a:rPr lang="en-US" sz="2600" dirty="0"/>
              <a:t>also report greater </a:t>
            </a:r>
            <a:r>
              <a:rPr lang="en-US" sz="2600" b="1" dirty="0"/>
              <a:t>career satisfaction</a:t>
            </a:r>
            <a:r>
              <a:rPr lang="en-US" sz="2600" dirty="0"/>
              <a:t> and </a:t>
            </a:r>
            <a:r>
              <a:rPr lang="en-US" sz="2600" b="1" dirty="0"/>
              <a:t>rate themselves as more successful than their peers </a:t>
            </a:r>
            <a:r>
              <a:rPr lang="en-US" sz="2600" dirty="0"/>
              <a:t>compared to those without career </a:t>
            </a:r>
            <a:r>
              <a:rPr lang="en-US" sz="2600" dirty="0" smtClean="0"/>
              <a:t>plans.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 </a:t>
            </a:r>
          </a:p>
          <a:p>
            <a:pPr lvl="1"/>
            <a:r>
              <a:rPr lang="en-US" sz="2600" dirty="0" smtClean="0"/>
              <a:t>IDPs are quite common in the private sector, but only relatively recently introduced in higher education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-5081" y="6389020"/>
            <a:ext cx="92580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30000" dirty="0" smtClean="0"/>
              <a:t>1</a:t>
            </a:r>
            <a:r>
              <a:rPr lang="en-US" sz="1000" dirty="0" smtClean="0"/>
              <a:t> </a:t>
            </a:r>
            <a:r>
              <a:rPr lang="en-US" sz="1000" dirty="0"/>
              <a:t>Ng T. W. H, </a:t>
            </a:r>
            <a:r>
              <a:rPr lang="en-US" sz="1000" dirty="0" err="1"/>
              <a:t>Eby</a:t>
            </a:r>
            <a:r>
              <a:rPr lang="en-US" sz="1000" dirty="0"/>
              <a:t> L. T., Sorensen K. L., and Feldman D. C. (2005). “Predictors of objective and subjective career success: A meta-analysis.” </a:t>
            </a:r>
            <a:r>
              <a:rPr lang="en-US" sz="1000" i="1" dirty="0"/>
              <a:t>Personnel Psychology</a:t>
            </a:r>
            <a:r>
              <a:rPr lang="en-US" sz="1000" dirty="0"/>
              <a:t>, 58, 367–408.</a:t>
            </a:r>
          </a:p>
          <a:p>
            <a:r>
              <a:rPr lang="en-US" sz="1000" baseline="30000" dirty="0" smtClean="0"/>
              <a:t>2</a:t>
            </a:r>
            <a:r>
              <a:rPr lang="en-US" sz="1000" dirty="0" smtClean="0"/>
              <a:t> </a:t>
            </a:r>
            <a:r>
              <a:rPr lang="en-US" sz="1000" dirty="0"/>
              <a:t>Abele A. E. and </a:t>
            </a:r>
            <a:r>
              <a:rPr lang="en-US" sz="1000" dirty="0" smtClean="0"/>
              <a:t>Wiese </a:t>
            </a:r>
            <a:r>
              <a:rPr lang="en-US" sz="1000" dirty="0"/>
              <a:t>B. S. (2008). “The </a:t>
            </a:r>
            <a:r>
              <a:rPr lang="en-US" sz="1000" dirty="0" err="1"/>
              <a:t>nomological</a:t>
            </a:r>
            <a:r>
              <a:rPr lang="en-US" sz="1000" dirty="0"/>
              <a:t> network of self-management strategies and career success.” </a:t>
            </a:r>
            <a:r>
              <a:rPr lang="en-US" sz="1000" i="1" dirty="0"/>
              <a:t>Journal of Occupational and Organizational Psychology</a:t>
            </a:r>
            <a:r>
              <a:rPr lang="en-US" sz="1000" dirty="0"/>
              <a:t>, 81, 733-749</a:t>
            </a:r>
            <a:r>
              <a:rPr lang="en-US" sz="1000" dirty="0" smtClean="0"/>
              <a:t>.</a:t>
            </a:r>
            <a:endParaRPr lang="en-US" sz="1000" dirty="0"/>
          </a:p>
        </p:txBody>
      </p:sp>
      <p:pic>
        <p:nvPicPr>
          <p:cNvPr id="2050" name="Picture 2" descr="Image result for you need a pl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545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40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Postdoc Scholars at OSU </a:t>
            </a:r>
            <a:br>
              <a:rPr lang="en-US" dirty="0" smtClean="0"/>
            </a:br>
            <a:r>
              <a:rPr lang="en-US" dirty="0" smtClean="0"/>
              <a:t>(100-130)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44" y="1521058"/>
            <a:ext cx="8208819" cy="4786654"/>
          </a:xfrm>
        </p:spPr>
        <p:txBody>
          <a:bodyPr>
            <a:noAutofit/>
          </a:bodyPr>
          <a:lstStyle/>
          <a:p>
            <a:pPr marL="296863" indent="-18256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Overseen/managed by a single individual</a:t>
            </a:r>
          </a:p>
          <a:p>
            <a:pPr marL="296863" indent="-18256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Fairly hands-on – significant amount of time advising and mentoring trainees on </a:t>
            </a:r>
            <a:r>
              <a:rPr lang="en-US" sz="2400" u="sng" dirty="0" smtClean="0"/>
              <a:t>how</a:t>
            </a:r>
            <a:r>
              <a:rPr lang="en-US" sz="2400" dirty="0" smtClean="0"/>
              <a:t>, </a:t>
            </a:r>
            <a:r>
              <a:rPr lang="en-US" sz="2400" u="sng" dirty="0" smtClean="0"/>
              <a:t>what</a:t>
            </a:r>
            <a:r>
              <a:rPr lang="en-US" sz="2400" dirty="0" smtClean="0"/>
              <a:t>, </a:t>
            </a:r>
            <a:r>
              <a:rPr lang="en-US" sz="2400" u="sng" dirty="0" smtClean="0"/>
              <a:t>where</a:t>
            </a:r>
            <a:r>
              <a:rPr lang="en-US" sz="2400" dirty="0" smtClean="0"/>
              <a:t> to expand their “portfolio”</a:t>
            </a:r>
          </a:p>
          <a:p>
            <a:pPr marL="296863" indent="-18256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Based on their stated </a:t>
            </a:r>
            <a:r>
              <a:rPr lang="en-US" sz="2400" dirty="0"/>
              <a:t>c</a:t>
            </a:r>
            <a:r>
              <a:rPr lang="en-US" sz="2400" dirty="0" smtClean="0"/>
              <a:t>areer goals, point them to resources, workshops, panel discussions etc.</a:t>
            </a:r>
          </a:p>
          <a:p>
            <a:pPr marL="296863" indent="-18256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Process is enhanced by centralized repository (calendar!) of all professional and career development opportunities on campus and online (MOOCs, webinars, etc.)</a:t>
            </a:r>
          </a:p>
          <a:p>
            <a:pPr marL="296863" indent="-18256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Support mentors and mentees </a:t>
            </a:r>
            <a:r>
              <a:rPr lang="en-US" sz="2400" dirty="0" err="1" smtClean="0"/>
              <a:t>wrt</a:t>
            </a:r>
            <a:r>
              <a:rPr lang="en-US" sz="2400" dirty="0" smtClean="0"/>
              <a:t> conflict management </a:t>
            </a:r>
          </a:p>
          <a:p>
            <a:pPr marL="296863" indent="-18256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Willingness to confront faculty if they procrastinate on completion</a:t>
            </a:r>
          </a:p>
          <a:p>
            <a:pPr marL="296863" indent="-18256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Feasible, but a significant work load for 100-130 postdocs.</a:t>
            </a:r>
          </a:p>
        </p:txBody>
      </p:sp>
      <p:pic>
        <p:nvPicPr>
          <p:cNvPr id="10244" name="Picture 4" descr="Image result for oregon state university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07" y="113823"/>
            <a:ext cx="1115146" cy="111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44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7977"/>
            <a:ext cx="7886700" cy="817734"/>
          </a:xfrm>
        </p:spPr>
        <p:txBody>
          <a:bodyPr>
            <a:noAutofit/>
          </a:bodyPr>
          <a:lstStyle/>
          <a:p>
            <a:r>
              <a:rPr lang="en-US" sz="3200" dirty="0" smtClean="0"/>
              <a:t>Graduate students in the College of Engineering at OSU (1000-1250)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883" b="9216"/>
          <a:stretch/>
        </p:blipFill>
        <p:spPr>
          <a:xfrm>
            <a:off x="338051" y="1350085"/>
            <a:ext cx="8606444" cy="1237130"/>
          </a:xfrm>
          <a:prstGeom prst="rect">
            <a:avLst/>
          </a:prstGeom>
          <a:ln>
            <a:solidFill>
              <a:srgbClr val="FF33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80" y="2654676"/>
            <a:ext cx="7569639" cy="4203324"/>
          </a:xfrm>
          <a:prstGeom prst="rect">
            <a:avLst/>
          </a:prstGeom>
          <a:ln>
            <a:solidFill>
              <a:srgbClr val="FF33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-1" r="26096"/>
          <a:stretch/>
        </p:blipFill>
        <p:spPr>
          <a:xfrm>
            <a:off x="7377771" y="330006"/>
            <a:ext cx="1566724" cy="7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9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62" y="624202"/>
            <a:ext cx="8374876" cy="2618634"/>
          </a:xfrm>
          <a:prstGeom prst="rect">
            <a:avLst/>
          </a:prstGeom>
          <a:ln>
            <a:solidFill>
              <a:srgbClr val="FF33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93" y="3321118"/>
            <a:ext cx="8373278" cy="3554985"/>
          </a:xfrm>
          <a:prstGeom prst="rect">
            <a:avLst/>
          </a:prstGeom>
          <a:ln>
            <a:solidFill>
              <a:srgbClr val="FF33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-1" r="26096"/>
          <a:stretch/>
        </p:blipFill>
        <p:spPr>
          <a:xfrm>
            <a:off x="7383246" y="164494"/>
            <a:ext cx="1566724" cy="7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1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75" y="604632"/>
            <a:ext cx="8270597" cy="5887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1" r="26096"/>
          <a:stretch/>
        </p:blipFill>
        <p:spPr>
          <a:xfrm>
            <a:off x="7382954" y="149316"/>
            <a:ext cx="1566724" cy="7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7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44" y="1478375"/>
            <a:ext cx="8295929" cy="5004561"/>
          </a:xfrm>
        </p:spPr>
        <p:txBody>
          <a:bodyPr>
            <a:normAutofit/>
          </a:bodyPr>
          <a:lstStyle/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2400" dirty="0" smtClean="0"/>
              <a:t>Postdoc Scholars (using IDPs) reported </a:t>
            </a:r>
            <a:r>
              <a:rPr lang="en-US" sz="2400" u="sng" dirty="0" smtClean="0"/>
              <a:t>statistically significant</a:t>
            </a:r>
            <a:r>
              <a:rPr lang="en-US" sz="2400" dirty="0" smtClean="0"/>
              <a:t> greater satisfaction around </a:t>
            </a:r>
            <a:r>
              <a:rPr lang="en-US" sz="2400" b="1" dirty="0" smtClean="0"/>
              <a:t>frequency of contact with mentor</a:t>
            </a:r>
            <a:r>
              <a:rPr lang="en-US" sz="2400" dirty="0" smtClean="0"/>
              <a:t>, as well as their </a:t>
            </a:r>
            <a:r>
              <a:rPr lang="en-US" sz="2400" b="1" dirty="0" smtClean="0"/>
              <a:t>mentor’s support of their professional development </a:t>
            </a: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2400" dirty="0" smtClean="0"/>
              <a:t>Additionally</a:t>
            </a:r>
            <a:r>
              <a:rPr lang="en-US" sz="2400" dirty="0"/>
              <a:t>, </a:t>
            </a:r>
            <a:r>
              <a:rPr lang="en-US" sz="2400" u="sng" dirty="0" smtClean="0"/>
              <a:t>statistically significant</a:t>
            </a:r>
            <a:r>
              <a:rPr lang="en-US" sz="2400" dirty="0" smtClean="0"/>
              <a:t> improved outcomes around </a:t>
            </a:r>
            <a:r>
              <a:rPr lang="en-US" sz="2400" b="1" dirty="0" smtClean="0"/>
              <a:t>preparation for </a:t>
            </a:r>
            <a:r>
              <a:rPr lang="en-US" sz="2400" b="1" dirty="0"/>
              <a:t>career </a:t>
            </a:r>
            <a:r>
              <a:rPr lang="en-US" sz="2400" b="1" dirty="0" smtClean="0"/>
              <a:t>goals and job </a:t>
            </a:r>
            <a:r>
              <a:rPr lang="en-US" sz="2400" b="1" dirty="0"/>
              <a:t>search </a:t>
            </a:r>
            <a:r>
              <a:rPr lang="en-US" sz="2400" b="1" dirty="0" smtClean="0"/>
              <a:t>skills</a:t>
            </a: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2400" dirty="0" smtClean="0"/>
              <a:t>Less convincing outcomes around </a:t>
            </a:r>
            <a:r>
              <a:rPr lang="en-US" sz="2400" b="1" dirty="0" smtClean="0"/>
              <a:t>conflict</a:t>
            </a:r>
            <a:r>
              <a:rPr lang="en-US" sz="2400" dirty="0" smtClean="0"/>
              <a:t> (</a:t>
            </a:r>
            <a:r>
              <a:rPr lang="en-US" sz="2400" dirty="0" err="1" smtClean="0"/>
              <a:t>wrt</a:t>
            </a:r>
            <a:r>
              <a:rPr lang="en-US" sz="2400" dirty="0" smtClean="0"/>
              <a:t> roles and authorship) (we did not ask about productivity)</a:t>
            </a: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2400" dirty="0" smtClean="0"/>
              <a:t>Overall </a:t>
            </a:r>
            <a:r>
              <a:rPr lang="en-US" sz="2400" b="1" dirty="0" smtClean="0"/>
              <a:t>greater engagement with institution </a:t>
            </a:r>
            <a:r>
              <a:rPr lang="en-US" sz="2400" dirty="0" smtClean="0"/>
              <a:t>(contributing ~60% of survey responses) and </a:t>
            </a:r>
            <a:r>
              <a:rPr lang="en-US" sz="2400" b="1" dirty="0" smtClean="0"/>
              <a:t>better scores</a:t>
            </a:r>
            <a:r>
              <a:rPr lang="en-US" sz="2400" dirty="0" smtClean="0"/>
              <a:t> on many variables for Postdoc Scholars</a:t>
            </a:r>
          </a:p>
          <a:p>
            <a:pPr marL="292608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273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45" y="1639615"/>
            <a:ext cx="7857893" cy="4302039"/>
          </a:xfrm>
        </p:spPr>
        <p:txBody>
          <a:bodyPr>
            <a:normAutofit/>
          </a:bodyPr>
          <a:lstStyle/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2800" dirty="0" smtClean="0"/>
              <a:t>What would it take to achieve                          broader implementation? </a:t>
            </a:r>
            <a:endParaRPr lang="en-US" sz="2800" dirty="0"/>
          </a:p>
          <a:p>
            <a:pPr marL="576771" lvl="1" indent="-284163">
              <a:buFont typeface="Arial" panose="020B0604020202020204" pitchFamily="34" charset="0"/>
              <a:buChar char="•"/>
            </a:pPr>
            <a:r>
              <a:rPr lang="en-US" sz="2400" dirty="0" smtClean="0"/>
              <a:t>Scalable tools</a:t>
            </a:r>
          </a:p>
          <a:p>
            <a:pPr marL="576771" lvl="1" indent="-284163">
              <a:buFont typeface="Arial" panose="020B0604020202020204" pitchFamily="34" charset="0"/>
              <a:buChar char="•"/>
            </a:pPr>
            <a:r>
              <a:rPr lang="en-US" sz="2400" dirty="0" smtClean="0"/>
              <a:t>More research demonstrating that the                              IDP is achieving stated goals – in higher </a:t>
            </a:r>
            <a:r>
              <a:rPr lang="en-US" sz="2400" dirty="0" err="1" smtClean="0"/>
              <a:t>ed</a:t>
            </a:r>
            <a:endParaRPr lang="en-US" sz="2400" dirty="0" smtClean="0"/>
          </a:p>
          <a:p>
            <a:pPr marL="576771" lvl="1" indent="-284163">
              <a:buFont typeface="Arial" panose="020B0604020202020204" pitchFamily="34" charset="0"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ncentives (NSF, NIH, institutional, etc.)</a:t>
            </a:r>
          </a:p>
          <a:p>
            <a:pPr marL="576771" lvl="1" indent="-284163">
              <a:buFont typeface="Arial" panose="020B0604020202020204" pitchFamily="34" charset="0"/>
              <a:buChar char="•"/>
            </a:pPr>
            <a:r>
              <a:rPr lang="en-US" sz="2400" dirty="0" smtClean="0"/>
              <a:t>Facilitated conversations with faculty/mentors</a:t>
            </a:r>
          </a:p>
          <a:p>
            <a:pPr marL="576771" lvl="1" indent="-284163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2600" dirty="0" smtClean="0"/>
              <a:t>Do </a:t>
            </a:r>
            <a:r>
              <a:rPr lang="en-US" sz="2600" dirty="0"/>
              <a:t>postdoc survey results translate to graduate studies?</a:t>
            </a:r>
          </a:p>
          <a:p>
            <a:pPr marL="292608" lvl="1" indent="0">
              <a:buNone/>
            </a:pPr>
            <a:endParaRPr lang="en-US" sz="2400" dirty="0"/>
          </a:p>
        </p:txBody>
      </p:sp>
      <p:pic>
        <p:nvPicPr>
          <p:cNvPr id="11268" name="Picture 4" descr="Image result for scalable too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055" y="224258"/>
            <a:ext cx="3247218" cy="16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80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822960" y="758952"/>
            <a:ext cx="7886700" cy="16764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b="1" dirty="0" smtClean="0"/>
              <a:t>Acknowledgments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Karen Hanson, Director of Graduate Success, OSU Graduate School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Andres Lopez, Graduate Researcher (2016), OSU Graduate School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Valerie Byxbe, Undergraduate Researcher (2017), OSU Engineering</a:t>
            </a:r>
            <a:endParaRPr lang="en-US" dirty="0"/>
          </a:p>
        </p:txBody>
      </p:sp>
      <p:pic>
        <p:nvPicPr>
          <p:cNvPr id="8" name="Picture 4" descr="Image result for oregon state university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903" y="4522808"/>
            <a:ext cx="1660709" cy="166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9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IDP?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44" y="1768570"/>
            <a:ext cx="8208819" cy="439131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An Individual Development Plan (IDP) is a tool designed to help graduate </a:t>
            </a:r>
            <a:r>
              <a:rPr lang="en-US" sz="2400" dirty="0" smtClean="0"/>
              <a:t>individuals (students, postdocs) </a:t>
            </a:r>
            <a:r>
              <a:rPr lang="en-US" sz="2400" dirty="0"/>
              <a:t>to </a:t>
            </a:r>
            <a:endParaRPr lang="en-US" sz="2400" dirty="0" smtClean="0"/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400" dirty="0" smtClean="0"/>
              <a:t>(</a:t>
            </a:r>
            <a:r>
              <a:rPr lang="en-US" sz="2400" dirty="0"/>
              <a:t>1) identify professional goals and objectives; </a:t>
            </a:r>
            <a:endParaRPr lang="en-US" sz="2400" dirty="0" smtClean="0"/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400" dirty="0" smtClean="0"/>
              <a:t>(</a:t>
            </a:r>
            <a:r>
              <a:rPr lang="en-US" sz="2400" dirty="0"/>
              <a:t>2) assess an individual’s skill set relative to their career goals; and </a:t>
            </a:r>
            <a:endParaRPr lang="en-US" sz="2400" dirty="0" smtClean="0"/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400" dirty="0"/>
              <a:t>(</a:t>
            </a:r>
            <a:r>
              <a:rPr lang="en-US" sz="2400" dirty="0" smtClean="0"/>
              <a:t>3</a:t>
            </a:r>
            <a:r>
              <a:rPr lang="en-US" sz="2400" dirty="0"/>
              <a:t>) develop a plan to acquire the skills and competencies needed to achieve short- and long-term career objectives. </a:t>
            </a:r>
            <a:endParaRPr lang="en-US" sz="24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A </a:t>
            </a:r>
            <a:r>
              <a:rPr lang="en-US" sz="2400" dirty="0"/>
              <a:t>well-crafted IDP can serve as both a </a:t>
            </a:r>
            <a:r>
              <a:rPr lang="en-US" sz="2400" b="1" dirty="0"/>
              <a:t>planning</a:t>
            </a:r>
            <a:r>
              <a:rPr lang="en-US" sz="2400" dirty="0"/>
              <a:t> and a </a:t>
            </a:r>
            <a:r>
              <a:rPr lang="en-US" sz="2400" b="1" dirty="0"/>
              <a:t>communications tool</a:t>
            </a:r>
            <a:r>
              <a:rPr lang="en-US" sz="2400" dirty="0"/>
              <a:t>, allowing graduate </a:t>
            </a:r>
            <a:r>
              <a:rPr lang="en-US" sz="2400" dirty="0" smtClean="0"/>
              <a:t>students and postdocs </a:t>
            </a:r>
            <a:r>
              <a:rPr lang="en-US" sz="2400" dirty="0"/>
              <a:t>to identify their </a:t>
            </a:r>
            <a:r>
              <a:rPr lang="en-US" sz="2400" dirty="0" smtClean="0"/>
              <a:t>career </a:t>
            </a:r>
            <a:r>
              <a:rPr lang="en-US" sz="2400" dirty="0"/>
              <a:t>goals and to </a:t>
            </a:r>
            <a:r>
              <a:rPr lang="en-US" sz="2400" u="sng" dirty="0"/>
              <a:t>communicate these goals to mentors and </a:t>
            </a:r>
            <a:r>
              <a:rPr lang="en-US" sz="2400" u="sng" dirty="0" smtClean="0"/>
              <a:t>advisors</a:t>
            </a: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6551667" y="996532"/>
            <a:ext cx="2670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2"/>
              </a:rPr>
              <a:t>https://myidp.sciencecareers.org/</a:t>
            </a:r>
            <a:endParaRPr lang="en-US" sz="1400" dirty="0"/>
          </a:p>
        </p:txBody>
      </p:sp>
      <p:pic>
        <p:nvPicPr>
          <p:cNvPr id="4098" name="Picture 2" descr="My IDP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21" y="273771"/>
            <a:ext cx="2424746" cy="72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34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IDPs in Higher Ed?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944" t="10541" r="7420" b="5325"/>
          <a:stretch/>
        </p:blipFill>
        <p:spPr>
          <a:xfrm>
            <a:off x="162059" y="1460581"/>
            <a:ext cx="6005670" cy="3933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818" t="21250" r="35795" b="4896"/>
          <a:stretch/>
        </p:blipFill>
        <p:spPr>
          <a:xfrm>
            <a:off x="4169659" y="2625421"/>
            <a:ext cx="4858001" cy="415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1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IDPs in Higher 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94" y="1586201"/>
            <a:ext cx="6171454" cy="4474570"/>
          </a:xfrm>
        </p:spPr>
        <p:txBody>
          <a:bodyPr>
            <a:noAutofit/>
          </a:bodyPr>
          <a:lstStyle/>
          <a:p>
            <a:r>
              <a:rPr lang="en-US" dirty="0" smtClean="0"/>
              <a:t>Principal investigator requirement:  </a:t>
            </a:r>
            <a:r>
              <a:rPr lang="en-US" dirty="0"/>
              <a:t>In 2009-2012 both NSF and NIH began to </a:t>
            </a:r>
            <a:r>
              <a:rPr lang="en-US" b="1" dirty="0"/>
              <a:t>require more formal structures </a:t>
            </a:r>
            <a:r>
              <a:rPr lang="en-US" dirty="0"/>
              <a:t>around </a:t>
            </a:r>
            <a:r>
              <a:rPr lang="en-US" b="1" dirty="0"/>
              <a:t>mentoring and professional development </a:t>
            </a:r>
            <a:r>
              <a:rPr lang="en-US" dirty="0"/>
              <a:t>for trainees at the pre- and post-doctoral levels. </a:t>
            </a:r>
            <a:endParaRPr lang="en-US" dirty="0" smtClean="0"/>
          </a:p>
          <a:p>
            <a:r>
              <a:rPr lang="en-US" dirty="0" smtClean="0"/>
              <a:t>Yet</a:t>
            </a:r>
            <a:r>
              <a:rPr lang="en-US" dirty="0"/>
              <a:t>, </a:t>
            </a:r>
            <a:r>
              <a:rPr lang="en-US" dirty="0" smtClean="0"/>
              <a:t>very </a:t>
            </a:r>
            <a:r>
              <a:rPr lang="en-US" dirty="0"/>
              <a:t>little concrete evidence of the effectiveness of IDPs </a:t>
            </a:r>
            <a:r>
              <a:rPr lang="en-US" dirty="0" smtClean="0"/>
              <a:t>in higher </a:t>
            </a:r>
            <a:r>
              <a:rPr lang="en-US" dirty="0" err="1" smtClean="0"/>
              <a:t>ed</a:t>
            </a:r>
            <a:r>
              <a:rPr lang="en-US" dirty="0" smtClean="0"/>
              <a:t> settings exists </a:t>
            </a:r>
          </a:p>
          <a:p>
            <a:r>
              <a:rPr lang="en-US" dirty="0" err="1" smtClean="0"/>
              <a:t>Vanderford</a:t>
            </a:r>
            <a:r>
              <a:rPr lang="en-US" dirty="0" smtClean="0"/>
              <a:t> et al. (2018) conducted an online survey among </a:t>
            </a:r>
            <a:r>
              <a:rPr lang="en-US" dirty="0"/>
              <a:t>a group of 183 postdoctoral researchers. </a:t>
            </a:r>
            <a:r>
              <a:rPr lang="en-US" dirty="0" smtClean="0"/>
              <a:t>	</a:t>
            </a:r>
          </a:p>
          <a:p>
            <a:pPr lvl="1"/>
            <a:r>
              <a:rPr lang="en-US" sz="2000" dirty="0" smtClean="0"/>
              <a:t>completion </a:t>
            </a:r>
            <a:r>
              <a:rPr lang="en-US" sz="2000" dirty="0"/>
              <a:t>rate was 54% </a:t>
            </a:r>
            <a:endParaRPr lang="en-US" sz="2000" dirty="0" smtClean="0"/>
          </a:p>
          <a:p>
            <a:pPr lvl="1"/>
            <a:r>
              <a:rPr lang="en-US" sz="2000" dirty="0" smtClean="0"/>
              <a:t>38</a:t>
            </a:r>
            <a:r>
              <a:rPr lang="en-US" sz="2000" dirty="0"/>
              <a:t>% of IDP users reported that the tool was helpful to their career development. </a:t>
            </a:r>
            <a:endParaRPr lang="en-US" sz="2000" dirty="0" smtClean="0"/>
          </a:p>
          <a:p>
            <a:r>
              <a:rPr lang="en-US" dirty="0" smtClean="0"/>
              <a:t>The survey results presented here attempts to address the paucity of data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8594" y="6060771"/>
            <a:ext cx="8383536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Tsai, J., </a:t>
            </a:r>
            <a:r>
              <a:rPr lang="en-US" sz="1050" dirty="0" err="1">
                <a:latin typeface="Cambria" panose="02040503050406030204" pitchFamily="18" charset="0"/>
                <a:ea typeface="Cambria" panose="02040503050406030204" pitchFamily="18" charset="0"/>
              </a:rPr>
              <a:t>Vanderford</a:t>
            </a: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, N. &amp; </a:t>
            </a:r>
            <a:r>
              <a:rPr lang="en-US" sz="1050" dirty="0" err="1">
                <a:latin typeface="Cambria" panose="02040503050406030204" pitchFamily="18" charset="0"/>
                <a:ea typeface="Cambria" panose="02040503050406030204" pitchFamily="18" charset="0"/>
              </a:rPr>
              <a:t>Muindi</a:t>
            </a: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, F. Optimizing the utility of the individual development plan for trainees in the biosciences. </a:t>
            </a:r>
            <a:r>
              <a:rPr lang="en-US" sz="1050" i="1" dirty="0">
                <a:latin typeface="Cambria" panose="02040503050406030204" pitchFamily="18" charset="0"/>
                <a:ea typeface="Cambria" panose="02040503050406030204" pitchFamily="18" charset="0"/>
              </a:rPr>
              <a:t>Nat </a:t>
            </a:r>
            <a:r>
              <a:rPr lang="en-US" sz="1050" i="1" dirty="0" err="1">
                <a:latin typeface="Cambria" panose="02040503050406030204" pitchFamily="18" charset="0"/>
                <a:ea typeface="Cambria" panose="02040503050406030204" pitchFamily="18" charset="0"/>
              </a:rPr>
              <a:t>Biotechnol</a:t>
            </a: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1050" b="1" dirty="0">
                <a:latin typeface="Cambria" panose="02040503050406030204" pitchFamily="18" charset="0"/>
                <a:ea typeface="Cambria" panose="02040503050406030204" pitchFamily="18" charset="0"/>
              </a:rPr>
              <a:t>36, </a:t>
            </a: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552–553 (2018). </a:t>
            </a: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https://doi.org/10.1038/nbt.4155</a:t>
            </a: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sz="1050" dirty="0" err="1">
                <a:latin typeface="Cambria" panose="02040503050406030204" pitchFamily="18" charset="0"/>
                <a:ea typeface="Cambria" panose="02040503050406030204" pitchFamily="18" charset="0"/>
              </a:rPr>
              <a:t>Vanderford</a:t>
            </a: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 NL, Evans TM, Weiss LT </a:t>
            </a:r>
            <a:r>
              <a:rPr lang="en-US" sz="1050" i="1" dirty="0">
                <a:latin typeface="Cambria" panose="02040503050406030204" pitchFamily="18" charset="0"/>
                <a:ea typeface="Cambria" panose="02040503050406030204" pitchFamily="18" charset="0"/>
              </a:rPr>
              <a:t>et al.</a:t>
            </a: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 2018. A cross-sectional study of the use and effectiveness of the Individual Development Plan among doctoral students, </a:t>
            </a:r>
            <a:r>
              <a:rPr lang="en-US" sz="1050" i="1" dirty="0">
                <a:latin typeface="Cambria" panose="02040503050406030204" pitchFamily="18" charset="0"/>
                <a:ea typeface="Cambria" panose="02040503050406030204" pitchFamily="18" charset="0"/>
              </a:rPr>
              <a:t>F1000Research</a:t>
            </a: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 2018, 7:722 (</a:t>
            </a: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https://doi.org/10.12688/f1000research.15154.2</a:t>
            </a: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5" name="Picture 2" descr="Image of confused PostDo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048" y="2212081"/>
            <a:ext cx="2250408" cy="337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1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this: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44" y="1537488"/>
            <a:ext cx="8208819" cy="4354096"/>
          </a:xfrm>
        </p:spPr>
        <p:txBody>
          <a:bodyPr>
            <a:norm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bout </a:t>
            </a:r>
            <a:r>
              <a:rPr lang="en-US" sz="2400" dirty="0"/>
              <a:t>65% of US PhD-holders continue into </a:t>
            </a:r>
            <a:r>
              <a:rPr lang="en-US" sz="2400" dirty="0" smtClean="0"/>
              <a:t>a postdoc, but only </a:t>
            </a:r>
            <a:r>
              <a:rPr lang="en-US" sz="2400" dirty="0"/>
              <a:t>15–20</a:t>
            </a:r>
            <a:r>
              <a:rPr lang="en-US" sz="2400" dirty="0" smtClean="0"/>
              <a:t>% </a:t>
            </a:r>
            <a:r>
              <a:rPr lang="en-US" sz="2400" dirty="0"/>
              <a:t>of those move into tenure-track academic </a:t>
            </a:r>
            <a:r>
              <a:rPr lang="en-US" sz="2400" dirty="0" smtClean="0"/>
              <a:t>positions (Powell, 2015)</a:t>
            </a:r>
          </a:p>
          <a:p>
            <a:r>
              <a:rPr lang="en-US" sz="2400" dirty="0" smtClean="0"/>
              <a:t>Yet, </a:t>
            </a:r>
            <a:r>
              <a:rPr lang="en-US" sz="2400" b="1" dirty="0" smtClean="0"/>
              <a:t>we continue to train PhDs and postdocs to do what we do</a:t>
            </a:r>
            <a:r>
              <a:rPr lang="en-US" sz="2400" dirty="0" smtClean="0"/>
              <a:t> (the only thing we know…), - to be professors</a:t>
            </a:r>
          </a:p>
          <a:p>
            <a:r>
              <a:rPr lang="en-US" sz="2400" dirty="0" smtClean="0"/>
              <a:t>They need other skills – broader training, professional development,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century skills</a:t>
            </a:r>
          </a:p>
          <a:p>
            <a:pPr lvl="1"/>
            <a:r>
              <a:rPr lang="en-US" sz="2000" dirty="0" smtClean="0"/>
              <a:t>We need to help students succeed regardless of their desired career path</a:t>
            </a:r>
          </a:p>
          <a:p>
            <a:pPr lvl="1"/>
            <a:r>
              <a:rPr lang="en-US" sz="2000" dirty="0" smtClean="0"/>
              <a:t>Help set realistic expectations and goals – up front</a:t>
            </a:r>
          </a:p>
          <a:p>
            <a:pPr lvl="1"/>
            <a:r>
              <a:rPr lang="en-US" sz="2000" dirty="0" smtClean="0"/>
              <a:t>Work with graduate students (and postdocs) on their career and professional training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83558" y="6465788"/>
            <a:ext cx="82990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Powell (2015) </a:t>
            </a:r>
            <a:r>
              <a:rPr lang="en-US" altLang="en-US" sz="1400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 </a:t>
            </a:r>
            <a:r>
              <a:rPr lang="en-US" altLang="en-US" sz="1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future of the </a:t>
            </a:r>
            <a:r>
              <a:rPr lang="en-US" altLang="en-US" sz="1400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postdoc, </a:t>
            </a:r>
            <a:r>
              <a:rPr lang="en-US" altLang="en-US" sz="1400" i="1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Nature, 520</a:t>
            </a:r>
            <a:r>
              <a:rPr lang="en-US" altLang="en-US" sz="1400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144-147, doi:10.1038/520144a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28427" y="-84617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23805" bIns="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future of the postdoc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smtClean="0">
                <a:ln>
                  <a:noFill/>
                </a:ln>
                <a:solidFill>
                  <a:srgbClr val="08587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Kendall Powell</a:t>
            </a: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rgbClr val="36363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 smtClean="0">
                <a:ln>
                  <a:noFill/>
                </a:ln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8587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520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144-147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(2015)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doi:10.1038/520144a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8773" y="773438"/>
            <a:ext cx="24102" cy="2946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23805" bIns="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91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this: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28427" y="-84617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23805" bIns="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future of the postdoc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1" i="0" u="none" strike="noStrike" cap="none" normalizeH="0" baseline="0" smtClean="0">
                <a:ln>
                  <a:noFill/>
                </a:ln>
                <a:solidFill>
                  <a:srgbClr val="08587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Kendall Powell</a:t>
            </a: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rgbClr val="36363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 smtClean="0">
                <a:ln>
                  <a:noFill/>
                </a:ln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8587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520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144-147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(2015)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doi:10.1038/520144a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8773" y="773438"/>
            <a:ext cx="24102" cy="2946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23805" bIns="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8773" y="1464163"/>
            <a:ext cx="8561178" cy="5371397"/>
            <a:chOff x="219016" y="1383566"/>
            <a:chExt cx="8831899" cy="5520560"/>
          </a:xfrm>
          <a:solidFill>
            <a:schemeClr val="bg1"/>
          </a:solidFill>
        </p:grpSpPr>
        <p:pic>
          <p:nvPicPr>
            <p:cNvPr id="8" name="Picture 2" descr="https://nsf.gov/statistics/2018/nsb20181/assets/968/figures/fig05-09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90" b="31167"/>
            <a:stretch/>
          </p:blipFill>
          <p:spPr bwMode="auto">
            <a:xfrm>
              <a:off x="304990" y="1702865"/>
              <a:ext cx="8382621" cy="4571997"/>
            </a:xfrm>
            <a:prstGeom prst="rect">
              <a:avLst/>
            </a:prstGeom>
            <a:grpFill/>
            <a:extLst/>
          </p:spPr>
        </p:pic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219016" y="6430487"/>
              <a:ext cx="8831899" cy="473639"/>
            </a:xfrm>
            <a:prstGeom prst="rect">
              <a:avLst/>
            </a:prstGeom>
            <a:grpFill/>
          </p:spPr>
          <p:txBody>
            <a:bodyPr vert="horz" lIns="0" tIns="45720" rIns="0" bIns="45720" rtlCol="0">
              <a:normAutofit lnSpcReduction="10000"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>
                  <a:solidFill>
                    <a:schemeClr val="tx1"/>
                  </a:solidFill>
                </a:rPr>
                <a:t>National Science Foundation, National Center for Science and Engineering Statistics, special tabulations (2017) of the 1973–2015 Survey of Doctorate Recipients (SDR).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2077" y="1383566"/>
              <a:ext cx="7895910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b="1" dirty="0"/>
                <a:t>S&amp;E doctorate holders employed in academia, by type of position: 1973–2015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007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Survey of Postdocs at OSU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69" y="1440043"/>
            <a:ext cx="8378059" cy="375615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At OSU, </a:t>
            </a:r>
            <a:r>
              <a:rPr lang="en-US" sz="2400" b="1" dirty="0" smtClean="0"/>
              <a:t>Postdoc Scholars (PDS) </a:t>
            </a:r>
            <a:r>
              <a:rPr lang="en-US" sz="2400" dirty="0" smtClean="0"/>
              <a:t>complete </a:t>
            </a:r>
            <a:r>
              <a:rPr lang="en-US" sz="2400" b="1" dirty="0"/>
              <a:t>mandatory IDPs </a:t>
            </a:r>
            <a:r>
              <a:rPr lang="en-US" sz="2400" dirty="0"/>
              <a:t>as a collaborative effort between postdoc and faculty </a:t>
            </a:r>
            <a:r>
              <a:rPr lang="en-US" sz="2400" dirty="0" smtClean="0"/>
              <a:t>mentor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Almost no other postdocs completed IDPs at the time of the survey 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IDP </a:t>
            </a:r>
            <a:r>
              <a:rPr lang="en-US" sz="2400" dirty="0" smtClean="0"/>
              <a:t>is completed </a:t>
            </a:r>
            <a:r>
              <a:rPr lang="en-US" sz="2400" b="1" dirty="0"/>
              <a:t>within 3 months of the start of the </a:t>
            </a:r>
            <a:r>
              <a:rPr lang="en-US" sz="2400" b="1" dirty="0" smtClean="0"/>
              <a:t>appointment</a:t>
            </a:r>
            <a:r>
              <a:rPr lang="en-US" sz="2400" dirty="0" smtClean="0"/>
              <a:t>, </a:t>
            </a:r>
            <a:r>
              <a:rPr lang="en-US" sz="2400" dirty="0"/>
              <a:t>and </a:t>
            </a:r>
            <a:r>
              <a:rPr lang="en-US" sz="2400" b="1" dirty="0" smtClean="0"/>
              <a:t>revisited/updated </a:t>
            </a:r>
            <a:r>
              <a:rPr lang="en-US" sz="2400" b="1" dirty="0"/>
              <a:t>once a year</a:t>
            </a:r>
            <a:r>
              <a:rPr lang="en-US" sz="2400" dirty="0"/>
              <a:t> after </a:t>
            </a:r>
            <a:r>
              <a:rPr lang="en-US" sz="2400" dirty="0" smtClean="0"/>
              <a:t>that 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This </a:t>
            </a:r>
            <a:r>
              <a:rPr lang="en-US" sz="2400" dirty="0"/>
              <a:t>compulsory structure </a:t>
            </a:r>
            <a:r>
              <a:rPr lang="en-US" sz="2400" dirty="0" smtClean="0"/>
              <a:t>is </a:t>
            </a:r>
            <a:r>
              <a:rPr lang="en-US" sz="2400" u="sng" dirty="0" smtClean="0"/>
              <a:t>assumed</a:t>
            </a:r>
            <a:r>
              <a:rPr lang="en-US" sz="2400" dirty="0" smtClean="0"/>
              <a:t> to lead </a:t>
            </a:r>
            <a:r>
              <a:rPr lang="en-US" sz="2400" dirty="0"/>
              <a:t>to increased communication around goal setting and expectations, </a:t>
            </a:r>
            <a:r>
              <a:rPr lang="en-US" sz="2400" dirty="0" smtClean="0"/>
              <a:t>as well as facilitate conversations </a:t>
            </a:r>
            <a:r>
              <a:rPr lang="en-US" sz="2400" dirty="0"/>
              <a:t>around professional and career development, and long-term goals. </a:t>
            </a:r>
            <a:endParaRPr lang="en-US" sz="2400" dirty="0" smtClean="0"/>
          </a:p>
          <a:p>
            <a:pPr>
              <a:lnSpc>
                <a:spcPct val="110000"/>
              </a:lnSpc>
            </a:pPr>
            <a:r>
              <a:rPr lang="en-US" sz="2400" dirty="0" smtClean="0"/>
              <a:t>A specific goal of this IDP framework is </a:t>
            </a:r>
            <a:r>
              <a:rPr lang="en-US" sz="2400" u="sng" dirty="0" smtClean="0"/>
              <a:t>conflict avoidance through the mutually agreed upon goals and expectations</a:t>
            </a:r>
          </a:p>
        </p:txBody>
      </p:sp>
      <p:pic>
        <p:nvPicPr>
          <p:cNvPr id="8194" name="Picture 2" descr="Image result for survey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461" y="4849551"/>
            <a:ext cx="1166271" cy="129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19545" y="5066332"/>
            <a:ext cx="5415843" cy="11086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dirty="0" smtClean="0"/>
              <a:t>The survey was conducted in September of 2016 – across all of campus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dirty="0" smtClean="0"/>
              <a:t>119 Postdoc Scholars, and 138 non-PDS postdocs</a:t>
            </a:r>
          </a:p>
        </p:txBody>
      </p:sp>
    </p:spTree>
    <p:extLst>
      <p:ext uri="{BB962C8B-B14F-4D97-AF65-F5344CB8AC3E}">
        <p14:creationId xmlns:p14="http://schemas.microsoft.com/office/powerpoint/2010/main" val="222865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682" y="502541"/>
            <a:ext cx="3246364" cy="3026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45" y="344708"/>
            <a:ext cx="4320752" cy="10265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Postdocs at Oregon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762" y="1972431"/>
            <a:ext cx="4682133" cy="1112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Sept 2016 survey represents a fairly consistent distribution among the categories over 5-year period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210041" y="3085061"/>
            <a:ext cx="5709669" cy="3168594"/>
            <a:chOff x="1791848" y="3179395"/>
            <a:chExt cx="5709669" cy="31685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24155"/>
            <a:stretch/>
          </p:blipFill>
          <p:spPr>
            <a:xfrm>
              <a:off x="2475186" y="3179395"/>
              <a:ext cx="5026331" cy="315600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r="89291" b="-400"/>
            <a:stretch/>
          </p:blipFill>
          <p:spPr>
            <a:xfrm>
              <a:off x="1791848" y="3179395"/>
              <a:ext cx="709686" cy="31685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532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24183</TotalTime>
  <Words>1732</Words>
  <Application>Microsoft Office PowerPoint</Application>
  <PresentationFormat>On-screen Show (4:3)</PresentationFormat>
  <Paragraphs>155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Retrospect</vt:lpstr>
      <vt:lpstr>Effectiveness of Individual Development Plans (IDPs) in Support of Student Success:   Outcomes from a Survey of Postdocs</vt:lpstr>
      <vt:lpstr>Why use IDPs?</vt:lpstr>
      <vt:lpstr>What is an IDP?</vt:lpstr>
      <vt:lpstr>IDPs in Higher Ed?</vt:lpstr>
      <vt:lpstr>Value of IDPs in Higher Ed</vt:lpstr>
      <vt:lpstr>Consider this:</vt:lpstr>
      <vt:lpstr>Consider this:</vt:lpstr>
      <vt:lpstr>Survey of Postdocs at OSU</vt:lpstr>
      <vt:lpstr>Postdocs at Oregon State</vt:lpstr>
      <vt:lpstr>Participant Response </vt:lpstr>
      <vt:lpstr>Satisfaction Averages  - scaled so lower score represents better outcome</vt:lpstr>
      <vt:lpstr>PowerPoint Presentation</vt:lpstr>
      <vt:lpstr>PowerPoint Presentation</vt:lpstr>
      <vt:lpstr>PowerPoint Presentation</vt:lpstr>
      <vt:lpstr>Some statistically significant findings (SPSS-based analysis)</vt:lpstr>
      <vt:lpstr>Gender (IDPs at intersections)</vt:lpstr>
      <vt:lpstr>How to IDP?</vt:lpstr>
      <vt:lpstr>How to get faculty and students on board?</vt:lpstr>
      <vt:lpstr>IDPs as Important Components of Grant Applications </vt:lpstr>
      <vt:lpstr>Postdoc Scholars at OSU  (100-130)</vt:lpstr>
      <vt:lpstr>Graduate students in the College of Engineering at OSU (1000-1250)</vt:lpstr>
      <vt:lpstr>PowerPoint Presentation</vt:lpstr>
      <vt:lpstr>PowerPoint Presentation</vt:lpstr>
      <vt:lpstr>Summary (1/2)</vt:lpstr>
      <vt:lpstr>Summary (2/2)</vt:lpstr>
      <vt:lpstr>Thank you!</vt:lpstr>
    </vt:vector>
  </TitlesOfParts>
  <Company>OSU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EPIGEUM</dc:title>
  <dc:creator>Wildenschild, Dorthe</dc:creator>
  <cp:lastModifiedBy>Wildenschild, Dorthe</cp:lastModifiedBy>
  <cp:revision>262</cp:revision>
  <cp:lastPrinted>2016-10-17T18:17:41Z</cp:lastPrinted>
  <dcterms:created xsi:type="dcterms:W3CDTF">2014-11-17T21:56:15Z</dcterms:created>
  <dcterms:modified xsi:type="dcterms:W3CDTF">2020-04-07T19:02:45Z</dcterms:modified>
</cp:coreProperties>
</file>