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9" r:id="rId4"/>
    <p:sldId id="275" r:id="rId5"/>
    <p:sldId id="258" r:id="rId6"/>
    <p:sldId id="278" r:id="rId7"/>
    <p:sldId id="277" r:id="rId8"/>
    <p:sldId id="287" r:id="rId9"/>
    <p:sldId id="458" r:id="rId10"/>
    <p:sldId id="279" r:id="rId11"/>
    <p:sldId id="457" r:id="rId12"/>
    <p:sldId id="459" r:id="rId13"/>
    <p:sldId id="460" r:id="rId14"/>
    <p:sldId id="462" r:id="rId15"/>
    <p:sldId id="461" r:id="rId16"/>
    <p:sldId id="465" r:id="rId17"/>
    <p:sldId id="285" r:id="rId18"/>
    <p:sldId id="260" r:id="rId19"/>
    <p:sldId id="276" r:id="rId20"/>
    <p:sldId id="286" r:id="rId21"/>
    <p:sldId id="280" r:id="rId22"/>
    <p:sldId id="281" r:id="rId23"/>
    <p:sldId id="295" r:id="rId24"/>
    <p:sldId id="296" r:id="rId25"/>
    <p:sldId id="282" r:id="rId26"/>
    <p:sldId id="454" r:id="rId27"/>
    <p:sldId id="298" r:id="rId28"/>
    <p:sldId id="297" r:id="rId29"/>
    <p:sldId id="288" r:id="rId30"/>
    <p:sldId id="289" r:id="rId31"/>
    <p:sldId id="463" r:id="rId32"/>
    <p:sldId id="455" r:id="rId33"/>
    <p:sldId id="290" r:id="rId34"/>
    <p:sldId id="464" r:id="rId35"/>
    <p:sldId id="330" r:id="rId36"/>
    <p:sldId id="292" r:id="rId37"/>
    <p:sldId id="302" r:id="rId38"/>
    <p:sldId id="293" r:id="rId39"/>
    <p:sldId id="291" r:id="rId40"/>
    <p:sldId id="332" r:id="rId41"/>
    <p:sldId id="331" r:id="rId42"/>
    <p:sldId id="294" r:id="rId43"/>
    <p:sldId id="304" r:id="rId44"/>
    <p:sldId id="450" r:id="rId45"/>
    <p:sldId id="311" r:id="rId46"/>
    <p:sldId id="312" r:id="rId47"/>
    <p:sldId id="313" r:id="rId48"/>
    <p:sldId id="314" r:id="rId49"/>
    <p:sldId id="452" r:id="rId50"/>
    <p:sldId id="453" r:id="rId51"/>
    <p:sldId id="316" r:id="rId52"/>
    <p:sldId id="315" r:id="rId53"/>
    <p:sldId id="451" r:id="rId54"/>
    <p:sldId id="317" r:id="rId55"/>
    <p:sldId id="318" r:id="rId56"/>
    <p:sldId id="310" r:id="rId57"/>
    <p:sldId id="467" r:id="rId58"/>
    <p:sldId id="46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oduction" id="{F157AC83-4632-E441-AFD2-2CCC4394A10A}">
          <p14:sldIdLst>
            <p14:sldId id="256"/>
            <p14:sldId id="257"/>
            <p14:sldId id="259"/>
            <p14:sldId id="275"/>
          </p14:sldIdLst>
        </p14:section>
        <p14:section name="The Need" id="{0985A94B-515F-3343-A415-2FBBF84722C5}">
          <p14:sldIdLst>
            <p14:sldId id="258"/>
            <p14:sldId id="278"/>
            <p14:sldId id="277"/>
            <p14:sldId id="287"/>
            <p14:sldId id="458"/>
            <p14:sldId id="279"/>
            <p14:sldId id="457"/>
            <p14:sldId id="459"/>
            <p14:sldId id="460"/>
            <p14:sldId id="462"/>
            <p14:sldId id="461"/>
            <p14:sldId id="465"/>
            <p14:sldId id="285"/>
            <p14:sldId id="260"/>
            <p14:sldId id="276"/>
            <p14:sldId id="286"/>
          </p14:sldIdLst>
        </p14:section>
        <p14:section name="A solution" id="{03902768-F7A8-DE43-9150-2F1B7599265F}">
          <p14:sldIdLst>
            <p14:sldId id="280"/>
            <p14:sldId id="281"/>
            <p14:sldId id="295"/>
            <p14:sldId id="296"/>
            <p14:sldId id="282"/>
            <p14:sldId id="454"/>
            <p14:sldId id="298"/>
            <p14:sldId id="297"/>
            <p14:sldId id="288"/>
            <p14:sldId id="289"/>
            <p14:sldId id="463"/>
            <p14:sldId id="455"/>
            <p14:sldId id="290"/>
            <p14:sldId id="464"/>
          </p14:sldIdLst>
        </p14:section>
        <p14:section name="Features of current psm programs" id="{936FEB3C-D22F-5E40-93C9-7122DD702C5F}">
          <p14:sldIdLst>
            <p14:sldId id="330"/>
            <p14:sldId id="292"/>
            <p14:sldId id="302"/>
            <p14:sldId id="293"/>
          </p14:sldIdLst>
        </p14:section>
        <p14:section name="Setting up a PSM" id="{F58A403C-3D20-554F-907C-2A3FBB0319F6}">
          <p14:sldIdLst>
            <p14:sldId id="291"/>
            <p14:sldId id="332"/>
            <p14:sldId id="331"/>
            <p14:sldId id="294"/>
            <p14:sldId id="304"/>
            <p14:sldId id="450"/>
            <p14:sldId id="311"/>
          </p14:sldIdLst>
        </p14:section>
        <p14:section name="Challenges and Opportunities" id="{1FC163F1-594D-AF4C-BB99-3717FE22865E}">
          <p14:sldIdLst>
            <p14:sldId id="312"/>
            <p14:sldId id="313"/>
            <p14:sldId id="314"/>
            <p14:sldId id="452"/>
            <p14:sldId id="453"/>
            <p14:sldId id="316"/>
            <p14:sldId id="315"/>
            <p14:sldId id="451"/>
            <p14:sldId id="317"/>
            <p14:sldId id="318"/>
          </p14:sldIdLst>
        </p14:section>
        <p14:section name="Final thought" id="{B94F2637-DE6E-5B44-94D8-EE71486D7630}">
          <p14:sldIdLst>
            <p14:sldId id="310"/>
            <p14:sldId id="467"/>
            <p14:sldId id="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FB87C"/>
    <a:srgbClr val="FCF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/>
    <p:restoredTop sz="73346"/>
  </p:normalViewPr>
  <p:slideViewPr>
    <p:cSldViewPr snapToGrid="0" snapToObjects="1">
      <p:cViewPr varScale="1">
        <p:scale>
          <a:sx n="94" d="100"/>
          <a:sy n="94" d="100"/>
        </p:scale>
        <p:origin x="200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Current PSM Programs - </a:t>
            </a:r>
            <a:r>
              <a:rPr lang="en-US" sz="2800" baseline="0"/>
              <a:t> </a:t>
            </a:r>
            <a:r>
              <a:rPr lang="en-US" sz="2800"/>
              <a:t>Carnegie Classification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c:rich>
      </c:tx>
      <c:layout>
        <c:manualLayout>
          <c:xMode val="edge"/>
          <c:yMode val="edge"/>
          <c:x val="0.13192635729630489"/>
          <c:y val="7.792073130140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E7F-404E-A9E5-F257276A080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E7F-404E-A9E5-F257276A080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E7F-404E-A9E5-F257276A080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E7F-404E-A9E5-F257276A080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E7F-404E-A9E5-F257276A080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E7F-404E-A9E5-F257276A080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E7F-404E-A9E5-F257276A080A}"/>
              </c:ext>
            </c:extLst>
          </c:dPt>
          <c:dLbls>
            <c:dLbl>
              <c:idx val="0"/>
              <c:layout>
                <c:manualLayout>
                  <c:x val="0.1796875"/>
                  <c:y val="-0.1359374916377035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F-404E-A9E5-F257276A080A}"/>
                </c:ext>
              </c:extLst>
            </c:dLbl>
            <c:dLbl>
              <c:idx val="1"/>
              <c:layout>
                <c:manualLayout>
                  <c:x val="0.26125879428509124"/>
                  <c:y val="0.108238798204632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F-404E-A9E5-F257276A080A}"/>
                </c:ext>
              </c:extLst>
            </c:dLbl>
            <c:dLbl>
              <c:idx val="2"/>
              <c:layout>
                <c:manualLayout>
                  <c:x val="-0.12436386109727694"/>
                  <c:y val="0.20868306908286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F-404E-A9E5-F257276A080A}"/>
                </c:ext>
              </c:extLst>
            </c:dLbl>
            <c:dLbl>
              <c:idx val="3"/>
              <c:layout>
                <c:manualLayout>
                  <c:x val="-0.25024504284757049"/>
                  <c:y val="0.1096379968481984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F-404E-A9E5-F257276A080A}"/>
                </c:ext>
              </c:extLst>
            </c:dLbl>
            <c:dLbl>
              <c:idx val="4"/>
              <c:layout>
                <c:manualLayout>
                  <c:x val="-0.26599144966198057"/>
                  <c:y val="-6.92172310346615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F-404E-A9E5-F257276A080A}"/>
                </c:ext>
              </c:extLst>
            </c:dLbl>
            <c:dLbl>
              <c:idx val="5"/>
              <c:layout>
                <c:manualLayout>
                  <c:x val="-0.12204585711851529"/>
                  <c:y val="-0.185551962544056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F-404E-A9E5-F257276A080A}"/>
                </c:ext>
              </c:extLst>
            </c:dLbl>
            <c:dLbl>
              <c:idx val="6"/>
              <c:layout>
                <c:manualLayout>
                  <c:x val="-3.1250000000000002E-3"/>
                  <c:y val="-0.14765624091681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F-404E-A9E5-F257276A0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R1: Doctoral Universities</c:v>
                </c:pt>
                <c:pt idx="1">
                  <c:v>R2: Doctoral Universities </c:v>
                </c:pt>
                <c:pt idx="2">
                  <c:v>M1: Master's Colleges and Universities</c:v>
                </c:pt>
                <c:pt idx="3">
                  <c:v>R3: Doctoral Universities</c:v>
                </c:pt>
                <c:pt idx="4">
                  <c:v>M3: Master's Colleges and Universities</c:v>
                </c:pt>
                <c:pt idx="5">
                  <c:v>M2: Master's Colleges and Universities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39.4</c:v>
                </c:pt>
                <c:pt idx="1">
                  <c:v>21.2</c:v>
                </c:pt>
                <c:pt idx="2">
                  <c:v>20.2</c:v>
                </c:pt>
                <c:pt idx="3">
                  <c:v>6.1</c:v>
                </c:pt>
                <c:pt idx="4">
                  <c:v>3</c:v>
                </c:pt>
                <c:pt idx="5">
                  <c:v>2</c:v>
                </c:pt>
                <c:pt idx="6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F-404E-A9E5-F257276A080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Current  PSM</a:t>
            </a:r>
            <a:r>
              <a:rPr lang="en-US" sz="2800" baseline="0" dirty="0"/>
              <a:t> Disciplines</a:t>
            </a:r>
            <a:endParaRPr lang="en-US" sz="28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34892055224856006"/>
          <c:y val="1.66454377026401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E7F-404E-A9E5-F257276A080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E7F-404E-A9E5-F257276A080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E7F-404E-A9E5-F257276A080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E7F-404E-A9E5-F257276A080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E7F-404E-A9E5-F257276A080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E7F-404E-A9E5-F257276A080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E7F-404E-A9E5-F257276A080A}"/>
              </c:ext>
            </c:extLst>
          </c:dPt>
          <c:dLbls>
            <c:dLbl>
              <c:idx val="0"/>
              <c:layout>
                <c:manualLayout>
                  <c:x val="0.21500262794959291"/>
                  <c:y val="-0.101215269415481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10202097185358"/>
                      <c:h val="0.274969443157840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E7F-404E-A9E5-F257276A080A}"/>
                </c:ext>
              </c:extLst>
            </c:dLbl>
            <c:dLbl>
              <c:idx val="1"/>
              <c:layout>
                <c:manualLayout>
                  <c:x val="0.30903808504042274"/>
                  <c:y val="0.108238798204632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24598543274147"/>
                      <c:h val="0.205524998713396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BE7F-404E-A9E5-F257276A080A}"/>
                </c:ext>
              </c:extLst>
            </c:dLbl>
            <c:dLbl>
              <c:idx val="2"/>
              <c:layout>
                <c:manualLayout>
                  <c:x val="-0.12436386109727694"/>
                  <c:y val="0.20868306908286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F-404E-A9E5-F257276A080A}"/>
                </c:ext>
              </c:extLst>
            </c:dLbl>
            <c:dLbl>
              <c:idx val="3"/>
              <c:layout>
                <c:manualLayout>
                  <c:x val="-0.25024504284757049"/>
                  <c:y val="0.1096379968481984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F-404E-A9E5-F257276A080A}"/>
                </c:ext>
              </c:extLst>
            </c:dLbl>
            <c:dLbl>
              <c:idx val="4"/>
              <c:layout>
                <c:manualLayout>
                  <c:x val="-0.26599144966198057"/>
                  <c:y val="-6.92172310346615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F-404E-A9E5-F257276A080A}"/>
                </c:ext>
              </c:extLst>
            </c:dLbl>
            <c:dLbl>
              <c:idx val="5"/>
              <c:layout>
                <c:manualLayout>
                  <c:x val="-0.1359622088866316"/>
                  <c:y val="-0.1485396151758907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F-404E-A9E5-F257276A080A}"/>
                </c:ext>
              </c:extLst>
            </c:dLbl>
            <c:dLbl>
              <c:idx val="6"/>
              <c:layout>
                <c:manualLayout>
                  <c:x val="-3.1250000000000002E-3"/>
                  <c:y val="-0.14765624091681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F-404E-A9E5-F257276A0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6"/>
                <c:pt idx="0">
                  <c:v>Biotechnology, Biomedical, Pharmaceutical Sciences</c:v>
                </c:pt>
                <c:pt idx="1">
                  <c:v>Environmental Science, Ocean Science, Sustainability, GIS</c:v>
                </c:pt>
                <c:pt idx="2">
                  <c:v>Computer Science, Analytics, Big Data, Statistics</c:v>
                </c:pt>
                <c:pt idx="3">
                  <c:v>Physical, Chemical Sciences</c:v>
                </c:pt>
                <c:pt idx="4">
                  <c:v>Other (e.g. Interdisciplinary Science)</c:v>
                </c:pt>
                <c:pt idx="5">
                  <c:v>Agricultural Science, Food Science, Nutrition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36.6</c:v>
                </c:pt>
                <c:pt idx="1">
                  <c:v>23.8</c:v>
                </c:pt>
                <c:pt idx="2">
                  <c:v>20.8</c:v>
                </c:pt>
                <c:pt idx="3">
                  <c:v>9.9</c:v>
                </c:pt>
                <c:pt idx="4">
                  <c:v>5.9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F-404E-A9E5-F257276A080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0" u="none" strike="noStrike" baseline="0" dirty="0">
                <a:effectLst/>
              </a:rPr>
              <a:t>Outcomes from three graduating cohorts</a:t>
            </a:r>
            <a:r>
              <a:rPr lang="en-US" sz="1862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7E-5446-925C-6309FBCF46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47E-5446-925C-6309FBCF46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7E-5446-925C-6309FBCF46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47E-5446-925C-6309FBCF46C6}"/>
              </c:ext>
            </c:extLst>
          </c:dPt>
          <c:dLbls>
            <c:dLbl>
              <c:idx val="0"/>
              <c:layout>
                <c:manualLayout>
                  <c:x val="0.15729544028221293"/>
                  <c:y val="-0.154083680784496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43831668637628"/>
                      <c:h val="0.181580724296978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7E-5446-925C-6309FBCF46C6}"/>
                </c:ext>
              </c:extLst>
            </c:dLbl>
            <c:dLbl>
              <c:idx val="1"/>
              <c:layout>
                <c:manualLayout>
                  <c:x val="-0.19711707073340626"/>
                  <c:y val="8.96486870018889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7E-5446-925C-6309FBCF46C6}"/>
                </c:ext>
              </c:extLst>
            </c:dLbl>
            <c:dLbl>
              <c:idx val="2"/>
              <c:layout>
                <c:manualLayout>
                  <c:x val="-0.18915274464316761"/>
                  <c:y val="6.44349937826076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7E-5446-925C-6309FBCF46C6}"/>
                </c:ext>
              </c:extLst>
            </c:dLbl>
            <c:dLbl>
              <c:idx val="3"/>
              <c:layout>
                <c:manualLayout>
                  <c:x val="-0.16924192941757107"/>
                  <c:y val="-8.68471655330798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7E-5446-925C-6309FBCF4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PRA/Academic Research</c:v>
                </c:pt>
                <c:pt idx="1">
                  <c:v>Industry Employment</c:v>
                </c:pt>
                <c:pt idx="2">
                  <c:v>Coordinator/Educator Reg.</c:v>
                </c:pt>
                <c:pt idx="3">
                  <c:v>PhD or Medical School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</c:v>
                </c:pt>
                <c:pt idx="1">
                  <c:v>29</c:v>
                </c:pt>
                <c:pt idx="2">
                  <c:v>9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E-5446-925C-6309FBCF46C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F429E-BE5E-B247-AAC5-121EB049E635}" type="doc">
      <dgm:prSet loTypeId="urn:microsoft.com/office/officeart/2005/8/layout/radial4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EEB1526-AC50-0B44-98A6-F45EEF95281C}">
      <dgm:prSet phldrT="[Text]"/>
      <dgm:spPr/>
      <dgm:t>
        <a:bodyPr/>
        <a:lstStyle/>
        <a:p>
          <a:r>
            <a:rPr lang="en-US" dirty="0"/>
            <a:t>Economic Growth</a:t>
          </a:r>
        </a:p>
      </dgm:t>
    </dgm:pt>
    <dgm:pt modelId="{36871868-9675-0241-A273-E6D1E71A7821}" type="parTrans" cxnId="{74D923DB-1374-1F46-AF9D-70B22D730F3F}">
      <dgm:prSet/>
      <dgm:spPr/>
      <dgm:t>
        <a:bodyPr/>
        <a:lstStyle/>
        <a:p>
          <a:endParaRPr lang="en-US"/>
        </a:p>
      </dgm:t>
    </dgm:pt>
    <dgm:pt modelId="{E4C7C670-67AC-554A-8AD0-86F5D6AABF23}" type="sibTrans" cxnId="{74D923DB-1374-1F46-AF9D-70B22D730F3F}">
      <dgm:prSet/>
      <dgm:spPr/>
      <dgm:t>
        <a:bodyPr/>
        <a:lstStyle/>
        <a:p>
          <a:endParaRPr lang="en-US"/>
        </a:p>
      </dgm:t>
    </dgm:pt>
    <dgm:pt modelId="{E458350E-AC3D-CC4B-B3DD-A89FE0D9D0AB}">
      <dgm:prSet phldrT="[Text]"/>
      <dgm:spPr/>
      <dgm:t>
        <a:bodyPr/>
        <a:lstStyle/>
        <a:p>
          <a:r>
            <a:rPr lang="en-US" dirty="0"/>
            <a:t>Increased earnings</a:t>
          </a:r>
        </a:p>
      </dgm:t>
    </dgm:pt>
    <dgm:pt modelId="{396C68D7-2AE5-214A-AC39-A7B185988153}" type="parTrans" cxnId="{BEA2322E-BAC4-8543-AD1E-0E124B49B161}">
      <dgm:prSet/>
      <dgm:spPr/>
      <dgm:t>
        <a:bodyPr/>
        <a:lstStyle/>
        <a:p>
          <a:endParaRPr lang="en-US"/>
        </a:p>
      </dgm:t>
    </dgm:pt>
    <dgm:pt modelId="{680A8728-574D-C64F-ACA8-03973BC69C69}" type="sibTrans" cxnId="{BEA2322E-BAC4-8543-AD1E-0E124B49B161}">
      <dgm:prSet/>
      <dgm:spPr/>
      <dgm:t>
        <a:bodyPr/>
        <a:lstStyle/>
        <a:p>
          <a:endParaRPr lang="en-US"/>
        </a:p>
      </dgm:t>
    </dgm:pt>
    <dgm:pt modelId="{65A870C6-E9A5-814F-A2DD-00CE6CFB5808}">
      <dgm:prSet phldrT="[Text]"/>
      <dgm:spPr/>
      <dgm:t>
        <a:bodyPr/>
        <a:lstStyle/>
        <a:p>
          <a:r>
            <a:rPr lang="en-US" dirty="0"/>
            <a:t>Buying power</a:t>
          </a:r>
        </a:p>
      </dgm:t>
    </dgm:pt>
    <dgm:pt modelId="{4AF15899-333D-8643-8056-6CE811C40CEE}" type="parTrans" cxnId="{CE73BA75-E8C9-9C4B-A45D-A40F3EEC710F}">
      <dgm:prSet/>
      <dgm:spPr/>
      <dgm:t>
        <a:bodyPr/>
        <a:lstStyle/>
        <a:p>
          <a:endParaRPr lang="en-US"/>
        </a:p>
      </dgm:t>
    </dgm:pt>
    <dgm:pt modelId="{A278CA85-0D8D-1F41-AD2C-0605E49BB1D0}" type="sibTrans" cxnId="{CE73BA75-E8C9-9C4B-A45D-A40F3EEC710F}">
      <dgm:prSet/>
      <dgm:spPr/>
      <dgm:t>
        <a:bodyPr/>
        <a:lstStyle/>
        <a:p>
          <a:endParaRPr lang="en-US"/>
        </a:p>
      </dgm:t>
    </dgm:pt>
    <dgm:pt modelId="{C2CD7AAD-1CF4-DE42-8E2F-172C386CFCCC}">
      <dgm:prSet phldrT="[Text]"/>
      <dgm:spPr/>
      <dgm:t>
        <a:bodyPr/>
        <a:lstStyle/>
        <a:p>
          <a:r>
            <a:rPr lang="en-US" dirty="0"/>
            <a:t>Productivity</a:t>
          </a:r>
        </a:p>
      </dgm:t>
    </dgm:pt>
    <dgm:pt modelId="{658A0F4B-F427-A94D-920A-1D22636BE983}" type="parTrans" cxnId="{2DC6628E-5F04-8745-BAB1-80070D88D70E}">
      <dgm:prSet/>
      <dgm:spPr/>
      <dgm:t>
        <a:bodyPr/>
        <a:lstStyle/>
        <a:p>
          <a:endParaRPr lang="en-US"/>
        </a:p>
      </dgm:t>
    </dgm:pt>
    <dgm:pt modelId="{093377EF-64D0-0D4A-8675-2C40F382FDF3}" type="sibTrans" cxnId="{2DC6628E-5F04-8745-BAB1-80070D88D70E}">
      <dgm:prSet/>
      <dgm:spPr/>
      <dgm:t>
        <a:bodyPr/>
        <a:lstStyle/>
        <a:p>
          <a:endParaRPr lang="en-US"/>
        </a:p>
      </dgm:t>
    </dgm:pt>
    <dgm:pt modelId="{1BC324B8-693C-4B4D-81ED-8A6E05A89BA7}" type="pres">
      <dgm:prSet presAssocID="{CABF429E-BE5E-B247-AAC5-121EB049E63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374E84F-2BE1-1B46-A48F-F56DF5AAC2C1}" type="pres">
      <dgm:prSet presAssocID="{BEEB1526-AC50-0B44-98A6-F45EEF95281C}" presName="centerShape" presStyleLbl="node0" presStyleIdx="0" presStyleCnt="1"/>
      <dgm:spPr/>
    </dgm:pt>
    <dgm:pt modelId="{1D588292-4DE3-9847-93F8-7558BF5E4FD7}" type="pres">
      <dgm:prSet presAssocID="{396C68D7-2AE5-214A-AC39-A7B185988153}" presName="parTrans" presStyleLbl="bgSibTrans2D1" presStyleIdx="0" presStyleCnt="3"/>
      <dgm:spPr/>
    </dgm:pt>
    <dgm:pt modelId="{9D060515-79A9-F24A-AD50-097105A87F8E}" type="pres">
      <dgm:prSet presAssocID="{E458350E-AC3D-CC4B-B3DD-A89FE0D9D0AB}" presName="node" presStyleLbl="node1" presStyleIdx="0" presStyleCnt="3">
        <dgm:presLayoutVars>
          <dgm:bulletEnabled val="1"/>
        </dgm:presLayoutVars>
      </dgm:prSet>
      <dgm:spPr/>
    </dgm:pt>
    <dgm:pt modelId="{70A8AEAD-246F-F640-A627-FBD18CA029A3}" type="pres">
      <dgm:prSet presAssocID="{4AF15899-333D-8643-8056-6CE811C40CEE}" presName="parTrans" presStyleLbl="bgSibTrans2D1" presStyleIdx="1" presStyleCnt="3"/>
      <dgm:spPr/>
    </dgm:pt>
    <dgm:pt modelId="{C333C35A-157F-7047-865B-363DAAB48D2A}" type="pres">
      <dgm:prSet presAssocID="{65A870C6-E9A5-814F-A2DD-00CE6CFB5808}" presName="node" presStyleLbl="node1" presStyleIdx="1" presStyleCnt="3">
        <dgm:presLayoutVars>
          <dgm:bulletEnabled val="1"/>
        </dgm:presLayoutVars>
      </dgm:prSet>
      <dgm:spPr/>
    </dgm:pt>
    <dgm:pt modelId="{4CE5E1E4-2F42-4643-9BF5-2A18C2690E22}" type="pres">
      <dgm:prSet presAssocID="{658A0F4B-F427-A94D-920A-1D22636BE983}" presName="parTrans" presStyleLbl="bgSibTrans2D1" presStyleIdx="2" presStyleCnt="3"/>
      <dgm:spPr/>
    </dgm:pt>
    <dgm:pt modelId="{CDCA830F-6E43-0E43-AC38-EB3122B9D2EA}" type="pres">
      <dgm:prSet presAssocID="{C2CD7AAD-1CF4-DE42-8E2F-172C386CFCCC}" presName="node" presStyleLbl="node1" presStyleIdx="2" presStyleCnt="3">
        <dgm:presLayoutVars>
          <dgm:bulletEnabled val="1"/>
        </dgm:presLayoutVars>
      </dgm:prSet>
      <dgm:spPr/>
    </dgm:pt>
  </dgm:ptLst>
  <dgm:cxnLst>
    <dgm:cxn modelId="{3F4CE024-4D6F-9141-B13C-37D2E4A55BC9}" type="presOf" srcId="{E458350E-AC3D-CC4B-B3DD-A89FE0D9D0AB}" destId="{9D060515-79A9-F24A-AD50-097105A87F8E}" srcOrd="0" destOrd="0" presId="urn:microsoft.com/office/officeart/2005/8/layout/radial4"/>
    <dgm:cxn modelId="{9B88D725-88DB-D442-8A45-B7EE928ECFE3}" type="presOf" srcId="{4AF15899-333D-8643-8056-6CE811C40CEE}" destId="{70A8AEAD-246F-F640-A627-FBD18CA029A3}" srcOrd="0" destOrd="0" presId="urn:microsoft.com/office/officeart/2005/8/layout/radial4"/>
    <dgm:cxn modelId="{BEA2322E-BAC4-8543-AD1E-0E124B49B161}" srcId="{BEEB1526-AC50-0B44-98A6-F45EEF95281C}" destId="{E458350E-AC3D-CC4B-B3DD-A89FE0D9D0AB}" srcOrd="0" destOrd="0" parTransId="{396C68D7-2AE5-214A-AC39-A7B185988153}" sibTransId="{680A8728-574D-C64F-ACA8-03973BC69C69}"/>
    <dgm:cxn modelId="{8D86B63E-3583-D642-A775-9D3CD2337314}" type="presOf" srcId="{65A870C6-E9A5-814F-A2DD-00CE6CFB5808}" destId="{C333C35A-157F-7047-865B-363DAAB48D2A}" srcOrd="0" destOrd="0" presId="urn:microsoft.com/office/officeart/2005/8/layout/radial4"/>
    <dgm:cxn modelId="{B3CBB54C-21F3-7C44-8E5F-52DC2397949F}" type="presOf" srcId="{CABF429E-BE5E-B247-AAC5-121EB049E635}" destId="{1BC324B8-693C-4B4D-81ED-8A6E05A89BA7}" srcOrd="0" destOrd="0" presId="urn:microsoft.com/office/officeart/2005/8/layout/radial4"/>
    <dgm:cxn modelId="{D4D81850-6258-5645-BA30-AB3D13F5A394}" type="presOf" srcId="{C2CD7AAD-1CF4-DE42-8E2F-172C386CFCCC}" destId="{CDCA830F-6E43-0E43-AC38-EB3122B9D2EA}" srcOrd="0" destOrd="0" presId="urn:microsoft.com/office/officeart/2005/8/layout/radial4"/>
    <dgm:cxn modelId="{CCAB5B6A-D56F-B34F-9A57-D5C8A49E6B81}" type="presOf" srcId="{658A0F4B-F427-A94D-920A-1D22636BE983}" destId="{4CE5E1E4-2F42-4643-9BF5-2A18C2690E22}" srcOrd="0" destOrd="0" presId="urn:microsoft.com/office/officeart/2005/8/layout/radial4"/>
    <dgm:cxn modelId="{87B0636C-5CC9-044E-AB9A-2B50B1D69C57}" type="presOf" srcId="{BEEB1526-AC50-0B44-98A6-F45EEF95281C}" destId="{4374E84F-2BE1-1B46-A48F-F56DF5AAC2C1}" srcOrd="0" destOrd="0" presId="urn:microsoft.com/office/officeart/2005/8/layout/radial4"/>
    <dgm:cxn modelId="{CE73BA75-E8C9-9C4B-A45D-A40F3EEC710F}" srcId="{BEEB1526-AC50-0B44-98A6-F45EEF95281C}" destId="{65A870C6-E9A5-814F-A2DD-00CE6CFB5808}" srcOrd="1" destOrd="0" parTransId="{4AF15899-333D-8643-8056-6CE811C40CEE}" sibTransId="{A278CA85-0D8D-1F41-AD2C-0605E49BB1D0}"/>
    <dgm:cxn modelId="{2DC6628E-5F04-8745-BAB1-80070D88D70E}" srcId="{BEEB1526-AC50-0B44-98A6-F45EEF95281C}" destId="{C2CD7AAD-1CF4-DE42-8E2F-172C386CFCCC}" srcOrd="2" destOrd="0" parTransId="{658A0F4B-F427-A94D-920A-1D22636BE983}" sibTransId="{093377EF-64D0-0D4A-8675-2C40F382FDF3}"/>
    <dgm:cxn modelId="{539E23CF-6ED4-1A40-976B-32B9D441EA3C}" type="presOf" srcId="{396C68D7-2AE5-214A-AC39-A7B185988153}" destId="{1D588292-4DE3-9847-93F8-7558BF5E4FD7}" srcOrd="0" destOrd="0" presId="urn:microsoft.com/office/officeart/2005/8/layout/radial4"/>
    <dgm:cxn modelId="{74D923DB-1374-1F46-AF9D-70B22D730F3F}" srcId="{CABF429E-BE5E-B247-AAC5-121EB049E635}" destId="{BEEB1526-AC50-0B44-98A6-F45EEF95281C}" srcOrd="0" destOrd="0" parTransId="{36871868-9675-0241-A273-E6D1E71A7821}" sibTransId="{E4C7C670-67AC-554A-8AD0-86F5D6AABF23}"/>
    <dgm:cxn modelId="{8BB3691D-D25F-3740-BF8A-5A2262504CDC}" type="presParOf" srcId="{1BC324B8-693C-4B4D-81ED-8A6E05A89BA7}" destId="{4374E84F-2BE1-1B46-A48F-F56DF5AAC2C1}" srcOrd="0" destOrd="0" presId="urn:microsoft.com/office/officeart/2005/8/layout/radial4"/>
    <dgm:cxn modelId="{5575BD49-2760-D441-A1A0-6A9F73D70B69}" type="presParOf" srcId="{1BC324B8-693C-4B4D-81ED-8A6E05A89BA7}" destId="{1D588292-4DE3-9847-93F8-7558BF5E4FD7}" srcOrd="1" destOrd="0" presId="urn:microsoft.com/office/officeart/2005/8/layout/radial4"/>
    <dgm:cxn modelId="{4DF488B6-085A-244C-8F6B-1FFA1000A460}" type="presParOf" srcId="{1BC324B8-693C-4B4D-81ED-8A6E05A89BA7}" destId="{9D060515-79A9-F24A-AD50-097105A87F8E}" srcOrd="2" destOrd="0" presId="urn:microsoft.com/office/officeart/2005/8/layout/radial4"/>
    <dgm:cxn modelId="{32241DA3-3324-034A-BF3A-AFF3A24C7E40}" type="presParOf" srcId="{1BC324B8-693C-4B4D-81ED-8A6E05A89BA7}" destId="{70A8AEAD-246F-F640-A627-FBD18CA029A3}" srcOrd="3" destOrd="0" presId="urn:microsoft.com/office/officeart/2005/8/layout/radial4"/>
    <dgm:cxn modelId="{650F8B81-BEBA-0E41-8541-A56C82D57EC0}" type="presParOf" srcId="{1BC324B8-693C-4B4D-81ED-8A6E05A89BA7}" destId="{C333C35A-157F-7047-865B-363DAAB48D2A}" srcOrd="4" destOrd="0" presId="urn:microsoft.com/office/officeart/2005/8/layout/radial4"/>
    <dgm:cxn modelId="{5D0BBF87-9146-1042-9B84-8E510B57DDA1}" type="presParOf" srcId="{1BC324B8-693C-4B4D-81ED-8A6E05A89BA7}" destId="{4CE5E1E4-2F42-4643-9BF5-2A18C2690E22}" srcOrd="5" destOrd="0" presId="urn:microsoft.com/office/officeart/2005/8/layout/radial4"/>
    <dgm:cxn modelId="{C4FACE43-039B-F040-922B-CBF9F397E7B8}" type="presParOf" srcId="{1BC324B8-693C-4B4D-81ED-8A6E05A89BA7}" destId="{CDCA830F-6E43-0E43-AC38-EB3122B9D2E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AFC02E-F028-EC46-AAF6-5A7FFDCDF999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391B22-9F0E-4140-A9BD-94D9FCC410E5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9B150D58-3D43-9A41-9530-7141BD975E4D}" type="parTrans" cxnId="{0A9A9749-422C-B544-848C-8A8B16C82D9B}">
      <dgm:prSet/>
      <dgm:spPr/>
      <dgm:t>
        <a:bodyPr/>
        <a:lstStyle/>
        <a:p>
          <a:endParaRPr lang="en-US"/>
        </a:p>
      </dgm:t>
    </dgm:pt>
    <dgm:pt modelId="{8A5B6E55-F55D-1F43-A3A9-809A366F45C0}" type="sibTrans" cxnId="{0A9A9749-422C-B544-848C-8A8B16C82D9B}">
      <dgm:prSet/>
      <dgm:spPr/>
      <dgm:t>
        <a:bodyPr/>
        <a:lstStyle/>
        <a:p>
          <a:endParaRPr lang="en-US"/>
        </a:p>
      </dgm:t>
    </dgm:pt>
    <dgm:pt modelId="{95432742-2FD3-1E4C-80C9-C027FF44FC1E}">
      <dgm:prSet phldrT="[Text]"/>
      <dgm:spPr/>
      <dgm:t>
        <a:bodyPr/>
        <a:lstStyle/>
        <a:p>
          <a:r>
            <a:rPr lang="en-US" dirty="0"/>
            <a:t>Operations/Management</a:t>
          </a:r>
        </a:p>
      </dgm:t>
    </dgm:pt>
    <dgm:pt modelId="{81348DDA-BC01-4B4F-9D54-BBB5A3FE0805}" type="parTrans" cxnId="{2F99430D-0F96-EE4B-A4BD-484131A21FE3}">
      <dgm:prSet/>
      <dgm:spPr/>
      <dgm:t>
        <a:bodyPr/>
        <a:lstStyle/>
        <a:p>
          <a:endParaRPr lang="en-US"/>
        </a:p>
      </dgm:t>
    </dgm:pt>
    <dgm:pt modelId="{8D8EAA5A-2277-8D41-B48F-E15F1FB7C5CB}" type="sibTrans" cxnId="{2F99430D-0F96-EE4B-A4BD-484131A21FE3}">
      <dgm:prSet/>
      <dgm:spPr/>
      <dgm:t>
        <a:bodyPr/>
        <a:lstStyle/>
        <a:p>
          <a:endParaRPr lang="en-US"/>
        </a:p>
      </dgm:t>
    </dgm:pt>
    <dgm:pt modelId="{94022DED-5F4F-DD40-B1C2-1AF9E6EB92A2}">
      <dgm:prSet/>
      <dgm:spPr/>
      <dgm:t>
        <a:bodyPr/>
        <a:lstStyle/>
        <a:p>
          <a:r>
            <a:rPr lang="en-US" dirty="0"/>
            <a:t>Teamwork</a:t>
          </a:r>
        </a:p>
      </dgm:t>
    </dgm:pt>
    <dgm:pt modelId="{D6D6EBA1-32B0-7047-AF9F-C5F0E40DE019}" type="parTrans" cxnId="{3B50688C-96B9-9644-9E9E-F003C5DC815A}">
      <dgm:prSet/>
      <dgm:spPr/>
      <dgm:t>
        <a:bodyPr/>
        <a:lstStyle/>
        <a:p>
          <a:endParaRPr lang="en-US"/>
        </a:p>
      </dgm:t>
    </dgm:pt>
    <dgm:pt modelId="{48EC8CB6-969A-B14F-8C07-CEDA761E5761}" type="sibTrans" cxnId="{3B50688C-96B9-9644-9E9E-F003C5DC815A}">
      <dgm:prSet/>
      <dgm:spPr/>
      <dgm:t>
        <a:bodyPr/>
        <a:lstStyle/>
        <a:p>
          <a:endParaRPr lang="en-US"/>
        </a:p>
      </dgm:t>
    </dgm:pt>
    <dgm:pt modelId="{CB42CB54-8515-CF41-9C9B-2AA96D230F65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4492C523-DF5A-D343-A651-97E2846DFB7A}" type="sibTrans" cxnId="{FACA772F-29CE-3642-B819-16C94CAB4C9B}">
      <dgm:prSet/>
      <dgm:spPr/>
      <dgm:t>
        <a:bodyPr/>
        <a:lstStyle/>
        <a:p>
          <a:endParaRPr lang="en-US"/>
        </a:p>
      </dgm:t>
    </dgm:pt>
    <dgm:pt modelId="{FC14507B-18EC-6241-A908-11E13090AC2D}" type="parTrans" cxnId="{FACA772F-29CE-3642-B819-16C94CAB4C9B}">
      <dgm:prSet/>
      <dgm:spPr/>
      <dgm:t>
        <a:bodyPr/>
        <a:lstStyle/>
        <a:p>
          <a:endParaRPr lang="en-US"/>
        </a:p>
      </dgm:t>
    </dgm:pt>
    <dgm:pt modelId="{DB1816A6-EF8B-D54B-B7F9-76B183374719}" type="pres">
      <dgm:prSet presAssocID="{1CAFC02E-F028-EC46-AAF6-5A7FFDCDF999}" presName="Name0" presStyleCnt="0">
        <dgm:presLayoutVars>
          <dgm:chMax val="7"/>
          <dgm:chPref val="7"/>
          <dgm:dir/>
        </dgm:presLayoutVars>
      </dgm:prSet>
      <dgm:spPr/>
    </dgm:pt>
    <dgm:pt modelId="{F3EDEF01-7EE1-8E43-8D33-5074C8A95E47}" type="pres">
      <dgm:prSet presAssocID="{1CAFC02E-F028-EC46-AAF6-5A7FFDCDF999}" presName="Name1" presStyleCnt="0"/>
      <dgm:spPr/>
    </dgm:pt>
    <dgm:pt modelId="{CCF925C6-32A1-784F-B765-D95CD4436507}" type="pres">
      <dgm:prSet presAssocID="{1CAFC02E-F028-EC46-AAF6-5A7FFDCDF999}" presName="cycle" presStyleCnt="0"/>
      <dgm:spPr/>
    </dgm:pt>
    <dgm:pt modelId="{E93E9A19-B569-C94E-AC21-F7FEB98196DB}" type="pres">
      <dgm:prSet presAssocID="{1CAFC02E-F028-EC46-AAF6-5A7FFDCDF999}" presName="srcNode" presStyleLbl="node1" presStyleIdx="0" presStyleCnt="4"/>
      <dgm:spPr/>
    </dgm:pt>
    <dgm:pt modelId="{DA2AD6D5-AD8A-1E47-82CB-1AAA43CAE02F}" type="pres">
      <dgm:prSet presAssocID="{1CAFC02E-F028-EC46-AAF6-5A7FFDCDF999}" presName="conn" presStyleLbl="parChTrans1D2" presStyleIdx="0" presStyleCnt="1"/>
      <dgm:spPr/>
    </dgm:pt>
    <dgm:pt modelId="{AF83099C-2745-7845-A4BF-40AB60CFA49A}" type="pres">
      <dgm:prSet presAssocID="{1CAFC02E-F028-EC46-AAF6-5A7FFDCDF999}" presName="extraNode" presStyleLbl="node1" presStyleIdx="0" presStyleCnt="4"/>
      <dgm:spPr/>
    </dgm:pt>
    <dgm:pt modelId="{471487EF-626E-5D4E-9B88-71971DFE0818}" type="pres">
      <dgm:prSet presAssocID="{1CAFC02E-F028-EC46-AAF6-5A7FFDCDF999}" presName="dstNode" presStyleLbl="node1" presStyleIdx="0" presStyleCnt="4"/>
      <dgm:spPr/>
    </dgm:pt>
    <dgm:pt modelId="{2F312E66-683A-B14A-B661-B0FA14E36EB6}" type="pres">
      <dgm:prSet presAssocID="{4A391B22-9F0E-4140-A9BD-94D9FCC410E5}" presName="text_1" presStyleLbl="node1" presStyleIdx="0" presStyleCnt="4">
        <dgm:presLayoutVars>
          <dgm:bulletEnabled val="1"/>
        </dgm:presLayoutVars>
      </dgm:prSet>
      <dgm:spPr/>
    </dgm:pt>
    <dgm:pt modelId="{9D94577E-2E7B-B147-B542-B80159E58BF2}" type="pres">
      <dgm:prSet presAssocID="{4A391B22-9F0E-4140-A9BD-94D9FCC410E5}" presName="accent_1" presStyleCnt="0"/>
      <dgm:spPr/>
    </dgm:pt>
    <dgm:pt modelId="{0549206F-0F19-9843-84FF-ED85BC7A70B6}" type="pres">
      <dgm:prSet presAssocID="{4A391B22-9F0E-4140-A9BD-94D9FCC410E5}" presName="accentRepeatNode" presStyleLbl="solidFgAcc1" presStyleIdx="0" presStyleCnt="4" custScaleX="7629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B919EED-CF07-B247-8D86-EC8109E4438D}" type="pres">
      <dgm:prSet presAssocID="{CB42CB54-8515-CF41-9C9B-2AA96D230F65}" presName="text_2" presStyleLbl="node1" presStyleIdx="1" presStyleCnt="4">
        <dgm:presLayoutVars>
          <dgm:bulletEnabled val="1"/>
        </dgm:presLayoutVars>
      </dgm:prSet>
      <dgm:spPr/>
    </dgm:pt>
    <dgm:pt modelId="{1134FB7F-51C4-CD43-853E-8F2B2E901F44}" type="pres">
      <dgm:prSet presAssocID="{CB42CB54-8515-CF41-9C9B-2AA96D230F65}" presName="accent_2" presStyleCnt="0"/>
      <dgm:spPr/>
    </dgm:pt>
    <dgm:pt modelId="{E6F1451B-0C0D-7C4B-98B7-52F7F9E35358}" type="pres">
      <dgm:prSet presAssocID="{CB42CB54-8515-CF41-9C9B-2AA96D230F65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4E48B1-498B-EB49-AB8F-ADED29A4C676}" type="pres">
      <dgm:prSet presAssocID="{95432742-2FD3-1E4C-80C9-C027FF44FC1E}" presName="text_3" presStyleLbl="node1" presStyleIdx="2" presStyleCnt="4">
        <dgm:presLayoutVars>
          <dgm:bulletEnabled val="1"/>
        </dgm:presLayoutVars>
      </dgm:prSet>
      <dgm:spPr/>
    </dgm:pt>
    <dgm:pt modelId="{8EF4451A-B1AF-814F-9239-1296D40F7847}" type="pres">
      <dgm:prSet presAssocID="{95432742-2FD3-1E4C-80C9-C027FF44FC1E}" presName="accent_3" presStyleCnt="0"/>
      <dgm:spPr/>
    </dgm:pt>
    <dgm:pt modelId="{0C5AAF5F-E76B-F149-9F82-E3EDE91C1659}" type="pres">
      <dgm:prSet presAssocID="{95432742-2FD3-1E4C-80C9-C027FF44FC1E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98CC04F-DD47-EB4A-9048-410B5297B274}" type="pres">
      <dgm:prSet presAssocID="{94022DED-5F4F-DD40-B1C2-1AF9E6EB92A2}" presName="text_4" presStyleLbl="node1" presStyleIdx="3" presStyleCnt="4">
        <dgm:presLayoutVars>
          <dgm:bulletEnabled val="1"/>
        </dgm:presLayoutVars>
      </dgm:prSet>
      <dgm:spPr/>
    </dgm:pt>
    <dgm:pt modelId="{E20A2D8A-A7F1-BE43-BCEA-16D0B28E1EA3}" type="pres">
      <dgm:prSet presAssocID="{94022DED-5F4F-DD40-B1C2-1AF9E6EB92A2}" presName="accent_4" presStyleCnt="0"/>
      <dgm:spPr/>
    </dgm:pt>
    <dgm:pt modelId="{EF70B3DA-19BA-7A42-AAB6-2CBFA1AEF498}" type="pres">
      <dgm:prSet presAssocID="{94022DED-5F4F-DD40-B1C2-1AF9E6EB92A2}" presName="accentRepeatNode" presStyleLbl="solidFgAcc1" presStyleIdx="3" presStyleCnt="4"/>
      <dgm:spPr>
        <a:blipFill dpi="0" rotWithShape="0">
          <a:blip xmlns:r="http://schemas.openxmlformats.org/officeDocument/2006/relationships" r:embed="rId4"/>
          <a:srcRect/>
          <a:stretch>
            <a:fillRect l="-22000" r="-18000" b="-2000"/>
          </a:stretch>
        </a:blipFill>
      </dgm:spPr>
    </dgm:pt>
  </dgm:ptLst>
  <dgm:cxnLst>
    <dgm:cxn modelId="{2F99430D-0F96-EE4B-A4BD-484131A21FE3}" srcId="{1CAFC02E-F028-EC46-AAF6-5A7FFDCDF999}" destId="{95432742-2FD3-1E4C-80C9-C027FF44FC1E}" srcOrd="2" destOrd="0" parTransId="{81348DDA-BC01-4B4F-9D54-BBB5A3FE0805}" sibTransId="{8D8EAA5A-2277-8D41-B48F-E15F1FB7C5CB}"/>
    <dgm:cxn modelId="{FACA772F-29CE-3642-B819-16C94CAB4C9B}" srcId="{1CAFC02E-F028-EC46-AAF6-5A7FFDCDF999}" destId="{CB42CB54-8515-CF41-9C9B-2AA96D230F65}" srcOrd="1" destOrd="0" parTransId="{FC14507B-18EC-6241-A908-11E13090AC2D}" sibTransId="{4492C523-DF5A-D343-A651-97E2846DFB7A}"/>
    <dgm:cxn modelId="{0A9A9749-422C-B544-848C-8A8B16C82D9B}" srcId="{1CAFC02E-F028-EC46-AAF6-5A7FFDCDF999}" destId="{4A391B22-9F0E-4140-A9BD-94D9FCC410E5}" srcOrd="0" destOrd="0" parTransId="{9B150D58-3D43-9A41-9530-7141BD975E4D}" sibTransId="{8A5B6E55-F55D-1F43-A3A9-809A366F45C0}"/>
    <dgm:cxn modelId="{8FFDDA53-317A-3942-9D68-4B2A31B042D9}" type="presOf" srcId="{95432742-2FD3-1E4C-80C9-C027FF44FC1E}" destId="{854E48B1-498B-EB49-AB8F-ADED29A4C676}" srcOrd="0" destOrd="0" presId="urn:microsoft.com/office/officeart/2008/layout/VerticalCurvedList"/>
    <dgm:cxn modelId="{9F90A976-89A5-3A45-86CE-DB63BEBC81A7}" type="presOf" srcId="{8A5B6E55-F55D-1F43-A3A9-809A366F45C0}" destId="{DA2AD6D5-AD8A-1E47-82CB-1AAA43CAE02F}" srcOrd="0" destOrd="0" presId="urn:microsoft.com/office/officeart/2008/layout/VerticalCurvedList"/>
    <dgm:cxn modelId="{3B50688C-96B9-9644-9E9E-F003C5DC815A}" srcId="{1CAFC02E-F028-EC46-AAF6-5A7FFDCDF999}" destId="{94022DED-5F4F-DD40-B1C2-1AF9E6EB92A2}" srcOrd="3" destOrd="0" parTransId="{D6D6EBA1-32B0-7047-AF9F-C5F0E40DE019}" sibTransId="{48EC8CB6-969A-B14F-8C07-CEDA761E5761}"/>
    <dgm:cxn modelId="{EE4450CC-509F-4247-A511-64E5130A910B}" type="presOf" srcId="{94022DED-5F4F-DD40-B1C2-1AF9E6EB92A2}" destId="{D98CC04F-DD47-EB4A-9048-410B5297B274}" srcOrd="0" destOrd="0" presId="urn:microsoft.com/office/officeart/2008/layout/VerticalCurvedList"/>
    <dgm:cxn modelId="{768074D0-7009-7E47-BFCB-AFC90F8DC77B}" type="presOf" srcId="{1CAFC02E-F028-EC46-AAF6-5A7FFDCDF999}" destId="{DB1816A6-EF8B-D54B-B7F9-76B183374719}" srcOrd="0" destOrd="0" presId="urn:microsoft.com/office/officeart/2008/layout/VerticalCurvedList"/>
    <dgm:cxn modelId="{A21DF5D1-8E06-6A4A-8FBF-D102EE713EE3}" type="presOf" srcId="{4A391B22-9F0E-4140-A9BD-94D9FCC410E5}" destId="{2F312E66-683A-B14A-B661-B0FA14E36EB6}" srcOrd="0" destOrd="0" presId="urn:microsoft.com/office/officeart/2008/layout/VerticalCurvedList"/>
    <dgm:cxn modelId="{3965CFFF-717B-B343-9082-32CF8467F981}" type="presOf" srcId="{CB42CB54-8515-CF41-9C9B-2AA96D230F65}" destId="{7B919EED-CF07-B247-8D86-EC8109E4438D}" srcOrd="0" destOrd="0" presId="urn:microsoft.com/office/officeart/2008/layout/VerticalCurvedList"/>
    <dgm:cxn modelId="{236B02EC-69FF-7C4D-A9C7-6D043E28C0C1}" type="presParOf" srcId="{DB1816A6-EF8B-D54B-B7F9-76B183374719}" destId="{F3EDEF01-7EE1-8E43-8D33-5074C8A95E47}" srcOrd="0" destOrd="0" presId="urn:microsoft.com/office/officeart/2008/layout/VerticalCurvedList"/>
    <dgm:cxn modelId="{19200518-BC60-774D-9514-CE5B692793E6}" type="presParOf" srcId="{F3EDEF01-7EE1-8E43-8D33-5074C8A95E47}" destId="{CCF925C6-32A1-784F-B765-D95CD4436507}" srcOrd="0" destOrd="0" presId="urn:microsoft.com/office/officeart/2008/layout/VerticalCurvedList"/>
    <dgm:cxn modelId="{25D309A4-D5F3-D04E-B829-7712F72DA044}" type="presParOf" srcId="{CCF925C6-32A1-784F-B765-D95CD4436507}" destId="{E93E9A19-B569-C94E-AC21-F7FEB98196DB}" srcOrd="0" destOrd="0" presId="urn:microsoft.com/office/officeart/2008/layout/VerticalCurvedList"/>
    <dgm:cxn modelId="{8264AC26-231F-7744-B964-CE3109901413}" type="presParOf" srcId="{CCF925C6-32A1-784F-B765-D95CD4436507}" destId="{DA2AD6D5-AD8A-1E47-82CB-1AAA43CAE02F}" srcOrd="1" destOrd="0" presId="urn:microsoft.com/office/officeart/2008/layout/VerticalCurvedList"/>
    <dgm:cxn modelId="{3902A7F2-BAF4-CC4D-B59E-D6C86616C746}" type="presParOf" srcId="{CCF925C6-32A1-784F-B765-D95CD4436507}" destId="{AF83099C-2745-7845-A4BF-40AB60CFA49A}" srcOrd="2" destOrd="0" presId="urn:microsoft.com/office/officeart/2008/layout/VerticalCurvedList"/>
    <dgm:cxn modelId="{FF470EF1-9931-A84E-AA81-F4BF4C945D7C}" type="presParOf" srcId="{CCF925C6-32A1-784F-B765-D95CD4436507}" destId="{471487EF-626E-5D4E-9B88-71971DFE0818}" srcOrd="3" destOrd="0" presId="urn:microsoft.com/office/officeart/2008/layout/VerticalCurvedList"/>
    <dgm:cxn modelId="{145E8BC2-A378-B242-A10C-CA6785499864}" type="presParOf" srcId="{F3EDEF01-7EE1-8E43-8D33-5074C8A95E47}" destId="{2F312E66-683A-B14A-B661-B0FA14E36EB6}" srcOrd="1" destOrd="0" presId="urn:microsoft.com/office/officeart/2008/layout/VerticalCurvedList"/>
    <dgm:cxn modelId="{323FB161-9F16-E549-BFB0-0B5A7D620A4C}" type="presParOf" srcId="{F3EDEF01-7EE1-8E43-8D33-5074C8A95E47}" destId="{9D94577E-2E7B-B147-B542-B80159E58BF2}" srcOrd="2" destOrd="0" presId="urn:microsoft.com/office/officeart/2008/layout/VerticalCurvedList"/>
    <dgm:cxn modelId="{44EE1904-C4E8-2445-84FD-43C8890BBDD5}" type="presParOf" srcId="{9D94577E-2E7B-B147-B542-B80159E58BF2}" destId="{0549206F-0F19-9843-84FF-ED85BC7A70B6}" srcOrd="0" destOrd="0" presId="urn:microsoft.com/office/officeart/2008/layout/VerticalCurvedList"/>
    <dgm:cxn modelId="{61785992-3E89-7F4F-BA99-BF89CC27B97C}" type="presParOf" srcId="{F3EDEF01-7EE1-8E43-8D33-5074C8A95E47}" destId="{7B919EED-CF07-B247-8D86-EC8109E4438D}" srcOrd="3" destOrd="0" presId="urn:microsoft.com/office/officeart/2008/layout/VerticalCurvedList"/>
    <dgm:cxn modelId="{B710B060-B38B-9949-B1C9-13E6CA5BC2CB}" type="presParOf" srcId="{F3EDEF01-7EE1-8E43-8D33-5074C8A95E47}" destId="{1134FB7F-51C4-CD43-853E-8F2B2E901F44}" srcOrd="4" destOrd="0" presId="urn:microsoft.com/office/officeart/2008/layout/VerticalCurvedList"/>
    <dgm:cxn modelId="{9454C934-28CB-D742-8D87-224019EBDF7C}" type="presParOf" srcId="{1134FB7F-51C4-CD43-853E-8F2B2E901F44}" destId="{E6F1451B-0C0D-7C4B-98B7-52F7F9E35358}" srcOrd="0" destOrd="0" presId="urn:microsoft.com/office/officeart/2008/layout/VerticalCurvedList"/>
    <dgm:cxn modelId="{4096DB4D-5676-DB49-BAE3-940460A161E3}" type="presParOf" srcId="{F3EDEF01-7EE1-8E43-8D33-5074C8A95E47}" destId="{854E48B1-498B-EB49-AB8F-ADED29A4C676}" srcOrd="5" destOrd="0" presId="urn:microsoft.com/office/officeart/2008/layout/VerticalCurvedList"/>
    <dgm:cxn modelId="{A33CBADD-0E6B-5747-815C-46DF0223C556}" type="presParOf" srcId="{F3EDEF01-7EE1-8E43-8D33-5074C8A95E47}" destId="{8EF4451A-B1AF-814F-9239-1296D40F7847}" srcOrd="6" destOrd="0" presId="urn:microsoft.com/office/officeart/2008/layout/VerticalCurvedList"/>
    <dgm:cxn modelId="{81259112-046F-5443-8311-86B5A8A05F5F}" type="presParOf" srcId="{8EF4451A-B1AF-814F-9239-1296D40F7847}" destId="{0C5AAF5F-E76B-F149-9F82-E3EDE91C1659}" srcOrd="0" destOrd="0" presId="urn:microsoft.com/office/officeart/2008/layout/VerticalCurvedList"/>
    <dgm:cxn modelId="{A1A3F322-EA4D-FF4B-ACC0-AD67728FBECD}" type="presParOf" srcId="{F3EDEF01-7EE1-8E43-8D33-5074C8A95E47}" destId="{D98CC04F-DD47-EB4A-9048-410B5297B274}" srcOrd="7" destOrd="0" presId="urn:microsoft.com/office/officeart/2008/layout/VerticalCurvedList"/>
    <dgm:cxn modelId="{F19FC5E9-A01E-8441-BB72-DC261DE6F880}" type="presParOf" srcId="{F3EDEF01-7EE1-8E43-8D33-5074C8A95E47}" destId="{E20A2D8A-A7F1-BE43-BCEA-16D0B28E1EA3}" srcOrd="8" destOrd="0" presId="urn:microsoft.com/office/officeart/2008/layout/VerticalCurvedList"/>
    <dgm:cxn modelId="{0E7189A1-A2CE-F04B-9518-B71E3D9E99FE}" type="presParOf" srcId="{E20A2D8A-A7F1-BE43-BCEA-16D0B28E1EA3}" destId="{EF70B3DA-19BA-7A42-AAB6-2CBFA1AEF49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4E84F-2BE1-1B46-A48F-F56DF5AAC2C1}">
      <dsp:nvSpPr>
        <dsp:cNvPr id="0" name=""/>
        <dsp:cNvSpPr/>
      </dsp:nvSpPr>
      <dsp:spPr>
        <a:xfrm>
          <a:off x="2432478" y="2471011"/>
          <a:ext cx="1799367" cy="179936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Economic Growth</a:t>
          </a:r>
        </a:p>
      </dsp:txBody>
      <dsp:txXfrm>
        <a:off x="2695989" y="2734522"/>
        <a:ext cx="1272345" cy="1272345"/>
      </dsp:txXfrm>
    </dsp:sp>
    <dsp:sp modelId="{1D588292-4DE3-9847-93F8-7558BF5E4FD7}">
      <dsp:nvSpPr>
        <dsp:cNvPr id="0" name=""/>
        <dsp:cNvSpPr/>
      </dsp:nvSpPr>
      <dsp:spPr>
        <a:xfrm rot="12900000">
          <a:off x="979384" y="2057813"/>
          <a:ext cx="1687957" cy="51281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60515-79A9-F24A-AD50-097105A87F8E}">
      <dsp:nvSpPr>
        <dsp:cNvPr id="0" name=""/>
        <dsp:cNvSpPr/>
      </dsp:nvSpPr>
      <dsp:spPr>
        <a:xfrm>
          <a:off x="277317" y="1146377"/>
          <a:ext cx="1709399" cy="13675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Increased earnings</a:t>
          </a:r>
        </a:p>
      </dsp:txBody>
      <dsp:txXfrm>
        <a:off x="317370" y="1186430"/>
        <a:ext cx="1629293" cy="1287413"/>
      </dsp:txXfrm>
    </dsp:sp>
    <dsp:sp modelId="{70A8AEAD-246F-F640-A627-FBD18CA029A3}">
      <dsp:nvSpPr>
        <dsp:cNvPr id="0" name=""/>
        <dsp:cNvSpPr/>
      </dsp:nvSpPr>
      <dsp:spPr>
        <a:xfrm rot="16200000">
          <a:off x="2488183" y="1272382"/>
          <a:ext cx="1687957" cy="51281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3C35A-157F-7047-865B-363DAAB48D2A}">
      <dsp:nvSpPr>
        <dsp:cNvPr id="0" name=""/>
        <dsp:cNvSpPr/>
      </dsp:nvSpPr>
      <dsp:spPr>
        <a:xfrm>
          <a:off x="2477462" y="1053"/>
          <a:ext cx="1709399" cy="1367519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Buying power</a:t>
          </a:r>
        </a:p>
      </dsp:txBody>
      <dsp:txXfrm>
        <a:off x="2517515" y="41106"/>
        <a:ext cx="1629293" cy="1287413"/>
      </dsp:txXfrm>
    </dsp:sp>
    <dsp:sp modelId="{4CE5E1E4-2F42-4643-9BF5-2A18C2690E22}">
      <dsp:nvSpPr>
        <dsp:cNvPr id="0" name=""/>
        <dsp:cNvSpPr/>
      </dsp:nvSpPr>
      <dsp:spPr>
        <a:xfrm rot="19500000">
          <a:off x="3996982" y="2057813"/>
          <a:ext cx="1687957" cy="51281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A830F-6E43-0E43-AC38-EB3122B9D2EA}">
      <dsp:nvSpPr>
        <dsp:cNvPr id="0" name=""/>
        <dsp:cNvSpPr/>
      </dsp:nvSpPr>
      <dsp:spPr>
        <a:xfrm>
          <a:off x="4677608" y="1146377"/>
          <a:ext cx="1709399" cy="1367519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Productivity</a:t>
          </a:r>
        </a:p>
      </dsp:txBody>
      <dsp:txXfrm>
        <a:off x="4717661" y="1186430"/>
        <a:ext cx="1629293" cy="1287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AD6D5-AD8A-1E47-82CB-1AAA43CAE02F}">
      <dsp:nvSpPr>
        <dsp:cNvPr id="0" name=""/>
        <dsp:cNvSpPr/>
      </dsp:nvSpPr>
      <dsp:spPr>
        <a:xfrm>
          <a:off x="-5637251" y="-862958"/>
          <a:ext cx="6711724" cy="6711724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12E66-683A-B14A-B661-B0FA14E36EB6}">
      <dsp:nvSpPr>
        <dsp:cNvPr id="0" name=""/>
        <dsp:cNvSpPr/>
      </dsp:nvSpPr>
      <dsp:spPr>
        <a:xfrm>
          <a:off x="562454" y="383308"/>
          <a:ext cx="6711574" cy="767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9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Communication</a:t>
          </a:r>
        </a:p>
      </dsp:txBody>
      <dsp:txXfrm>
        <a:off x="562454" y="383308"/>
        <a:ext cx="6711574" cy="767016"/>
      </dsp:txXfrm>
    </dsp:sp>
    <dsp:sp modelId="{0549206F-0F19-9843-84FF-ED85BC7A70B6}">
      <dsp:nvSpPr>
        <dsp:cNvPr id="0" name=""/>
        <dsp:cNvSpPr/>
      </dsp:nvSpPr>
      <dsp:spPr>
        <a:xfrm>
          <a:off x="196693" y="287431"/>
          <a:ext cx="731522" cy="9587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19EED-CF07-B247-8D86-EC8109E4438D}">
      <dsp:nvSpPr>
        <dsp:cNvPr id="0" name=""/>
        <dsp:cNvSpPr/>
      </dsp:nvSpPr>
      <dsp:spPr>
        <a:xfrm>
          <a:off x="1002202" y="1534033"/>
          <a:ext cx="6271826" cy="767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9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Leadership</a:t>
          </a:r>
        </a:p>
      </dsp:txBody>
      <dsp:txXfrm>
        <a:off x="1002202" y="1534033"/>
        <a:ext cx="6271826" cy="767016"/>
      </dsp:txXfrm>
    </dsp:sp>
    <dsp:sp modelId="{E6F1451B-0C0D-7C4B-98B7-52F7F9E35358}">
      <dsp:nvSpPr>
        <dsp:cNvPr id="0" name=""/>
        <dsp:cNvSpPr/>
      </dsp:nvSpPr>
      <dsp:spPr>
        <a:xfrm>
          <a:off x="522817" y="1438156"/>
          <a:ext cx="958770" cy="95877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E48B1-498B-EB49-AB8F-ADED29A4C676}">
      <dsp:nvSpPr>
        <dsp:cNvPr id="0" name=""/>
        <dsp:cNvSpPr/>
      </dsp:nvSpPr>
      <dsp:spPr>
        <a:xfrm>
          <a:off x="1002202" y="2684757"/>
          <a:ext cx="6271826" cy="767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9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Operations/Management</a:t>
          </a:r>
        </a:p>
      </dsp:txBody>
      <dsp:txXfrm>
        <a:off x="1002202" y="2684757"/>
        <a:ext cx="6271826" cy="767016"/>
      </dsp:txXfrm>
    </dsp:sp>
    <dsp:sp modelId="{0C5AAF5F-E76B-F149-9F82-E3EDE91C1659}">
      <dsp:nvSpPr>
        <dsp:cNvPr id="0" name=""/>
        <dsp:cNvSpPr/>
      </dsp:nvSpPr>
      <dsp:spPr>
        <a:xfrm>
          <a:off x="522817" y="2588880"/>
          <a:ext cx="958770" cy="95877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CC04F-DD47-EB4A-9048-410B5297B274}">
      <dsp:nvSpPr>
        <dsp:cNvPr id="0" name=""/>
        <dsp:cNvSpPr/>
      </dsp:nvSpPr>
      <dsp:spPr>
        <a:xfrm>
          <a:off x="562454" y="3835481"/>
          <a:ext cx="6711574" cy="767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9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Teamwork</a:t>
          </a:r>
        </a:p>
      </dsp:txBody>
      <dsp:txXfrm>
        <a:off x="562454" y="3835481"/>
        <a:ext cx="6711574" cy="767016"/>
      </dsp:txXfrm>
    </dsp:sp>
    <dsp:sp modelId="{EF70B3DA-19BA-7A42-AAB6-2CBFA1AEF498}">
      <dsp:nvSpPr>
        <dsp:cNvPr id="0" name=""/>
        <dsp:cNvSpPr/>
      </dsp:nvSpPr>
      <dsp:spPr>
        <a:xfrm>
          <a:off x="83069" y="3739604"/>
          <a:ext cx="958770" cy="958770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22000" r="-18000" b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2AF75-8C3A-5644-8E0F-483395AEDBE9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7BFC0-7D79-194A-BB3E-512C757E5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ge.wefes@ucdenver.edu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Inge </a:t>
            </a:r>
            <a:r>
              <a:rPr lang="en-US" dirty="0" err="1"/>
              <a:t>Wefes</a:t>
            </a:r>
            <a:r>
              <a:rPr lang="en-US" dirty="0"/>
              <a:t>, PhD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hlinkClick r:id="rId3"/>
              </a:rPr>
              <a:t>inge.wefes@ucdenver.edu</a:t>
            </a: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200" dirty="0"/>
              <a:t>Director, Professional Science Master’s Program in Biomedical Sciences and Biotechnology </a:t>
            </a:r>
          </a:p>
          <a:p>
            <a:pPr marL="0" indent="0">
              <a:buNone/>
            </a:pPr>
            <a:r>
              <a:rPr lang="en-US" sz="1200" dirty="0"/>
              <a:t>University of Colorado Denver | Anschutz Medical Campus 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Ray Hoobler, PhD</a:t>
            </a:r>
          </a:p>
          <a:p>
            <a:endParaRPr lang="en-US" dirty="0"/>
          </a:p>
          <a:p>
            <a:r>
              <a:rPr lang="en-US" dirty="0" err="1"/>
              <a:t>ray.hoobler@utah.edu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Director, Professional Master of Science and Technology</a:t>
            </a:r>
          </a:p>
          <a:p>
            <a:r>
              <a:rPr lang="en-US" dirty="0"/>
              <a:t>University of Utah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3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Civic engagement: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make a difference in the civic life of our communities and developing the combination of knowledge, skills, values and motivation to make that difference.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 well-being: the extent to which you feel a sense of belonging and social inclusion; a connected person is a supported person in society.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 and Health: increasing life expectancy among the college educated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Regional economic prosperity: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 holders enable important economic growth for local and state economies in terms of increased earnings, buying power, and 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0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engagement: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make a difference in the civic life of our communities and developing the combination of knowledge, skills, values and motivation to make that difference.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 well-being: the extent to which you feel a sense of belonging and social inclusion; a connected person is a supported person in society.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 and Health: increasing life expectancy among the college educated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Regional economic prosperity: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 holders enable important economic growth for local and state economies in terms of increased earnings, buying power, and 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63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engagement: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make a difference in the civic life of our communities and developing the combination of knowledge, skills, values and motivation to make that difference.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 well-being: the extent to which you feel a sense of belonging and social inclusion; a connected person is a supported person in society.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 and Health: increasing life expectancy among the college educated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Regional economic prosperity: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 holders enable important economic growth for local and state economies in terms of increased earnings, buying power, and 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73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engagement: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make a difference in the civic life of our communities and developing the combination of knowledge, skills, values and motivation to make that difference.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 well-being: the extent to which you feel a sense of belonging and social inclusion; a connected person is a supported person in society.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 and Health: increasing life expectancy among the college educated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Regional economic prosperity: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 holders enable important economic growth for local and state economies in terms of increased earnings, buying power, and 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30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engagement: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make a difference in the civic life of our communities and developing the combination of knowledge, skills, values and motivation to make that difference.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 well-being: the extent to which you feel a sense of belonging and social inclusion; a connected person is a supported person in society.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 and Health: increasing life expectancy among the college educated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Regional economic prosperity: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 holders enable important economic growth for local and state economies in terms of increased earnings, buying power, and productivity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 TRANSITION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4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needs highlighted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areas of work will change; focus on ”social and emotional” as it is related to non-technical skills.</a:t>
            </a:r>
          </a:p>
          <a:p>
            <a:endParaRPr lang="en-US" dirty="0"/>
          </a:p>
          <a:p>
            <a:r>
              <a:rPr lang="en-US" dirty="0"/>
              <a:t>With increasing automation, these skills have become more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areas of work will change; focus on ”social and emotional” as it is related to non-technical skills.</a:t>
            </a:r>
          </a:p>
          <a:p>
            <a:endParaRPr lang="en-US" dirty="0"/>
          </a:p>
          <a:p>
            <a:r>
              <a:rPr lang="en-US" dirty="0"/>
              <a:t>With increasing automation, these skills have become more important.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Prediction is for a 24% increase in hours spent undertaking ”social and emotional” activities.</a:t>
            </a:r>
          </a:p>
          <a:p>
            <a:endParaRPr lang="en-US" dirty="0"/>
          </a:p>
          <a:p>
            <a:r>
              <a:rPr lang="en-US" dirty="0"/>
              <a:t>These areas are typically not stressed in STEM undergraduate education</a:t>
            </a:r>
          </a:p>
          <a:p>
            <a:endParaRPr lang="en-US" dirty="0"/>
          </a:p>
          <a:p>
            <a:r>
              <a:rPr lang="en-US" dirty="0"/>
              <a:t>Social and emotional skills can’t be automated.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00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T-shaped training originated with IBM.</a:t>
            </a:r>
          </a:p>
          <a:p>
            <a:endParaRPr lang="en-US" dirty="0"/>
          </a:p>
          <a:p>
            <a:r>
              <a:rPr lang="en-US" dirty="0"/>
              <a:t>Reference?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3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alternate title.</a:t>
            </a:r>
          </a:p>
          <a:p>
            <a:endParaRPr lang="en-US" dirty="0"/>
          </a:p>
          <a:p>
            <a:r>
              <a:rPr lang="en-US" dirty="0"/>
              <a:t>Disclaimer: We both manage PSM programs and actively promote the model</a:t>
            </a:r>
          </a:p>
          <a:p>
            <a:endParaRPr lang="en-US" dirty="0"/>
          </a:p>
          <a:p>
            <a:r>
              <a:rPr lang="en-US" dirty="0"/>
              <a:t>Goal of presentation: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Define the problem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/>
              <a:t>Present information on the value proposition (both monetary and non-monetary) for graduate education for individuals who will primarily work in industries and businesses outside academics</a:t>
            </a:r>
          </a:p>
          <a:p>
            <a:pPr marL="685800" lvl="1" indent="-228600">
              <a:buAutoNum type="alphaLcPeriod"/>
            </a:pPr>
            <a:r>
              <a:rPr lang="en-US" dirty="0"/>
              <a:t>Examine what employers needed in today’s workforce</a:t>
            </a:r>
          </a:p>
          <a:p>
            <a:pPr marL="228600" indent="-228600">
              <a:buAutoNum type="arabicPeriod"/>
            </a:pPr>
            <a:r>
              <a:rPr lang="en-US" dirty="0"/>
              <a:t>What makes this hard?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dirty="0"/>
              <a:t>Look at the traditional T-shaped model for developing talent and 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dirty="0"/>
              <a:t>the model of master’s degrees from the National Academy of Sciences, Engineering, and Medicine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Can Professional Science Master’s programs meet this need?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/>
              <a:t>Types of institutions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/>
              <a:t>Information on setting up a PSM program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Challenges and Opportunities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/>
              <a:t>Measuring student outcomes (employment)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dirty="0"/>
              <a:t>Provide an additional educational path (expand the educational pie)</a:t>
            </a:r>
          </a:p>
          <a:p>
            <a:pPr marL="228600" lvl="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11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640"/>
              </a:lnSpc>
            </a:pPr>
            <a:r>
              <a:rPr lang="en-US" sz="1400" b="1" i="1" dirty="0">
                <a:solidFill>
                  <a:srgbClr val="C00000"/>
                </a:solidFill>
              </a:rPr>
              <a:t>T</a:t>
            </a:r>
            <a:r>
              <a:rPr lang="en-US" sz="1400" b="1" i="1" dirty="0"/>
              <a:t>ransformative,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sz="1200" i="1" dirty="0">
                <a:solidFill>
                  <a:srgbClr val="002060"/>
                </a:solidFill>
              </a:rPr>
              <a:t>because they require a strong</a:t>
            </a:r>
          </a:p>
          <a:p>
            <a:pPr>
              <a:lnSpc>
                <a:spcPts val="2640"/>
              </a:lnSpc>
            </a:pPr>
            <a:r>
              <a:rPr lang="en-US" sz="1200" i="1" dirty="0">
                <a:solidFill>
                  <a:srgbClr val="002060"/>
                </a:solidFill>
              </a:rPr>
              <a:t>      education in traditional or emerging STEM disciplines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, </a:t>
            </a:r>
          </a:p>
          <a:p>
            <a:pPr>
              <a:lnSpc>
                <a:spcPts val="2640"/>
              </a:lnSpc>
            </a:pPr>
            <a:r>
              <a:rPr lang="en-US" sz="1200" b="1" i="1" dirty="0">
                <a:solidFill>
                  <a:srgbClr val="C00000"/>
                </a:solidFill>
              </a:rPr>
              <a:t>      </a:t>
            </a:r>
            <a:r>
              <a:rPr lang="en-US" sz="1200" i="1" dirty="0">
                <a:solidFill>
                  <a:srgbClr val="C00000"/>
                </a:solidFill>
              </a:rPr>
              <a:t>including biotechnology, cyber security, environmental</a:t>
            </a:r>
          </a:p>
          <a:p>
            <a:pPr marL="234950">
              <a:lnSpc>
                <a:spcPts val="2640"/>
              </a:lnSpc>
            </a:pPr>
            <a:r>
              <a:rPr lang="en-US" sz="1200" i="1" dirty="0">
                <a:solidFill>
                  <a:srgbClr val="C00000"/>
                </a:solidFill>
              </a:rPr>
              <a:t>   science, forensics and more.      </a:t>
            </a:r>
            <a:endParaRPr lang="en-US" sz="1100" i="1" dirty="0">
              <a:solidFill>
                <a:srgbClr val="C00000"/>
              </a:solidFill>
            </a:endParaRPr>
          </a:p>
          <a:p>
            <a:endParaRPr lang="en-US" dirty="0"/>
          </a:p>
          <a:p>
            <a:pPr>
              <a:lnSpc>
                <a:spcPts val="2640"/>
              </a:lnSpc>
            </a:pPr>
            <a:r>
              <a:rPr lang="en-US" sz="1400" b="1" i="1" dirty="0">
                <a:solidFill>
                  <a:srgbClr val="C00000"/>
                </a:solidFill>
              </a:rPr>
              <a:t>T</a:t>
            </a:r>
            <a:r>
              <a:rPr lang="en-US" sz="1400" b="1" i="1" dirty="0"/>
              <a:t>-shaped,</a:t>
            </a:r>
            <a:r>
              <a:rPr lang="en-US" i="1" dirty="0"/>
              <a:t> </a:t>
            </a:r>
            <a:r>
              <a:rPr lang="en-US" sz="1200" i="1" dirty="0">
                <a:solidFill>
                  <a:srgbClr val="002060"/>
                </a:solidFill>
              </a:rPr>
              <a:t>because they  also require broad training in</a:t>
            </a:r>
          </a:p>
          <a:p>
            <a:pPr>
              <a:lnSpc>
                <a:spcPts val="2640"/>
              </a:lnSpc>
            </a:pPr>
            <a:r>
              <a:rPr lang="en-US" sz="1200" i="1" dirty="0">
                <a:solidFill>
                  <a:srgbClr val="002060"/>
                </a:solidFill>
              </a:rPr>
              <a:t>     professional skills, </a:t>
            </a:r>
          </a:p>
          <a:p>
            <a:pPr>
              <a:lnSpc>
                <a:spcPts val="2640"/>
              </a:lnSpc>
            </a:pPr>
            <a:r>
              <a:rPr lang="en-US" sz="1200" b="1" i="1" dirty="0">
                <a:solidFill>
                  <a:srgbClr val="C00000"/>
                </a:solidFill>
              </a:rPr>
              <a:t>     </a:t>
            </a:r>
            <a:r>
              <a:rPr lang="en-US" sz="1200" i="1" dirty="0">
                <a:solidFill>
                  <a:srgbClr val="C00000"/>
                </a:solidFill>
              </a:rPr>
              <a:t>such as communication, project management, policy,</a:t>
            </a:r>
          </a:p>
          <a:p>
            <a:pPr>
              <a:lnSpc>
                <a:spcPts val="2640"/>
              </a:lnSpc>
            </a:pPr>
            <a:r>
              <a:rPr lang="en-US" sz="1200" i="1" dirty="0">
                <a:solidFill>
                  <a:srgbClr val="C00000"/>
                </a:solidFill>
              </a:rPr>
              <a:t>     ethics and  more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200" i="1" dirty="0">
                <a:solidFill>
                  <a:srgbClr val="C00000"/>
                </a:solidFill>
              </a:rPr>
              <a:t>These skills are highly valued by employers.</a:t>
            </a:r>
          </a:p>
          <a:p>
            <a:endParaRPr lang="en-US" dirty="0"/>
          </a:p>
          <a:p>
            <a:pPr>
              <a:lnSpc>
                <a:spcPts val="2640"/>
              </a:lnSpc>
            </a:pPr>
            <a:r>
              <a:rPr lang="en-US" sz="1400" b="1" i="1" dirty="0">
                <a:solidFill>
                  <a:srgbClr val="C00000"/>
                </a:solidFill>
              </a:rPr>
              <a:t>T</a:t>
            </a:r>
            <a:r>
              <a:rPr lang="en-US" sz="1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raining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hands-on ) </a:t>
            </a:r>
            <a:r>
              <a:rPr lang="en-US" sz="1200" i="1" dirty="0">
                <a:solidFill>
                  <a:srgbClr val="002060"/>
                </a:solidFill>
              </a:rPr>
              <a:t>that </a:t>
            </a:r>
            <a:r>
              <a:rPr lang="en-US" sz="1200" i="1" u="sng" dirty="0">
                <a:solidFill>
                  <a:srgbClr val="002060"/>
                </a:solidFill>
              </a:rPr>
              <a:t>links</a:t>
            </a:r>
            <a:r>
              <a:rPr lang="en-US" sz="1200" i="1" dirty="0">
                <a:solidFill>
                  <a:srgbClr val="002060"/>
                </a:solidFill>
              </a:rPr>
              <a:t> the STEM education and</a:t>
            </a:r>
          </a:p>
          <a:p>
            <a:pPr>
              <a:lnSpc>
                <a:spcPts val="2640"/>
              </a:lnSpc>
            </a:pPr>
            <a:r>
              <a:rPr lang="en-US" sz="1200" i="1" dirty="0">
                <a:solidFill>
                  <a:srgbClr val="002060"/>
                </a:solidFill>
              </a:rPr>
              <a:t>     the professional skills through an internship experience. </a:t>
            </a:r>
          </a:p>
          <a:p>
            <a:pPr>
              <a:lnSpc>
                <a:spcPts val="2640"/>
              </a:lnSpc>
            </a:pPr>
            <a:r>
              <a:rPr lang="en-US" sz="1200" b="1" i="1" dirty="0">
                <a:solidFill>
                  <a:srgbClr val="C00000"/>
                </a:solidFill>
              </a:rPr>
              <a:t>     </a:t>
            </a:r>
            <a:r>
              <a:rPr lang="en-US" sz="1200" i="1" dirty="0">
                <a:solidFill>
                  <a:srgbClr val="C00000"/>
                </a:solidFill>
              </a:rPr>
              <a:t>This required immersion is tailored according to the </a:t>
            </a:r>
          </a:p>
          <a:p>
            <a:pPr>
              <a:lnSpc>
                <a:spcPts val="2640"/>
              </a:lnSpc>
            </a:pPr>
            <a:r>
              <a:rPr lang="en-US" sz="1200" i="1" dirty="0">
                <a:solidFill>
                  <a:srgbClr val="C00000"/>
                </a:solidFill>
              </a:rPr>
              <a:t>     students’ future professional aspirations.  Many internship</a:t>
            </a:r>
          </a:p>
          <a:p>
            <a:pPr>
              <a:lnSpc>
                <a:spcPts val="2640"/>
              </a:lnSpc>
            </a:pPr>
            <a:r>
              <a:rPr lang="en-US" sz="1200" i="1" dirty="0">
                <a:solidFill>
                  <a:srgbClr val="C00000"/>
                </a:solidFill>
              </a:rPr>
              <a:t>     providers hire interns as employees. </a:t>
            </a:r>
            <a:endParaRPr lang="en-US" sz="1100" i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2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Released in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Describes what desired qualities in Master’s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34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Chapter 4 (DON’T READ)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9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Released in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Describes what desired qualities in Master’s degree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78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Master’s of SCIENCE degree</a:t>
            </a:r>
          </a:p>
          <a:p>
            <a:r>
              <a:rPr lang="en-US" dirty="0"/>
              <a:t>Focus in a core STEM discipline.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77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will a master’s degree advance the students’ long-term career goals?</a:t>
            </a:r>
          </a:p>
          <a:p>
            <a:endParaRPr lang="en-US" dirty="0"/>
          </a:p>
          <a:p>
            <a:r>
              <a:rPr lang="en-US" dirty="0"/>
              <a:t>How can we provide information on potential career paths?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Licensing and other credentials</a:t>
            </a:r>
          </a:p>
          <a:p>
            <a:endParaRPr lang="en-US" dirty="0"/>
          </a:p>
          <a:p>
            <a:r>
              <a:rPr lang="en-US" dirty="0"/>
              <a:t>Facilitated via an external employer advisory board that can ask the question, what certifications are needed</a:t>
            </a:r>
          </a:p>
          <a:p>
            <a:r>
              <a:rPr lang="en-US" dirty="0"/>
              <a:t>Scrum Master, PMP, Six-sigma Green Belt &amp; Black Belt(OTHERS?)</a:t>
            </a:r>
          </a:p>
          <a:p>
            <a:endParaRPr lang="en-US" dirty="0"/>
          </a:p>
          <a:p>
            <a:r>
              <a:rPr lang="en-US" dirty="0"/>
              <a:t>Aligns with the internship (experiential learning)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64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Examples: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Communication skills (oral and written), including public presentations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Leadership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Laboratory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Operations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Teamwork (matrix organization)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2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Examples: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Communication skills (oral and written), including public presentations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Leadership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Laboratory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Operations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Teamwork (matrix organization)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78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Examples of how students gain research experience: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"Internship"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usually refers to a one-term work assignment, most often in the summer, but not always. Internships can be full- or part-time, paid or unpaid, depending on the career field.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"Co-op"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usually refers to a multi-work term agreement with one employer; traditionally with at least three work terms alternated with school terms, resulting in a five-year degree program for what would otherwise take four years. Co-ops are traditionally full-time, paid positions.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“Capstone projects”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vary from university to university, are usually more "experiential" projects where students take what they've learned throughout the course of their graduate program and apply it to examine a specific idea.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Independent 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Traditional research projects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2400" dirty="0"/>
              <a:t>How is the work disseminated?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Written document either as a thesis or final project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5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HOW?</a:t>
            </a:r>
          </a:p>
          <a:p>
            <a:endParaRPr lang="en-US" sz="2400" dirty="0"/>
          </a:p>
          <a:p>
            <a:r>
              <a:rPr lang="en-US" sz="2400" dirty="0"/>
              <a:t>Examples of how students gain research experience: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"Internship"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usually refers to a one-term work assignment, most often in the summer, but not always. Internships can be full- or part-time, paid or unpaid, depending on the career field.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"Co-op"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usually refers to a multi-work term agreement with one employer; traditionally with at least three work terms alternated with school terms, resulting in a five-year degree program for what would otherwise take four years. Co-ops are traditionally full-time, paid positions.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“Capstone projects”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vary from university to university, are usually more "experiential" projects where students take what they've learned throughout the course of their graduate program and apply it to examine a specific idea.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Independent 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Traditional research projects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2400" dirty="0"/>
              <a:t>How is the work disseminated?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Written document either as a thesis or final project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2400" dirty="0"/>
              <a:t>An inclusive definition of research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87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PSM programs have been implemented across many types of institutions</a:t>
            </a:r>
          </a:p>
          <a:p>
            <a:r>
              <a:rPr lang="en-US" dirty="0"/>
              <a:t>2017</a:t>
            </a:r>
          </a:p>
          <a:p>
            <a:endParaRPr lang="en-US" dirty="0"/>
          </a:p>
          <a:p>
            <a:r>
              <a:rPr lang="en-US" dirty="0"/>
              <a:t>67% Doctoral Universities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10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Programs have diverse areas of specialization; ideally related to local industry needs</a:t>
            </a:r>
          </a:p>
          <a:p>
            <a:endParaRPr lang="en-US" dirty="0"/>
          </a:p>
          <a:p>
            <a:r>
              <a:rPr lang="en-US" dirty="0"/>
              <a:t>2017</a:t>
            </a:r>
          </a:p>
          <a:p>
            <a:endParaRPr lang="en-US" dirty="0"/>
          </a:p>
          <a:p>
            <a:r>
              <a:rPr lang="en-US" dirty="0"/>
              <a:t>Three largest areas in Biotech, Environmental Science, and Data Science (81%)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64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Steady growth over 20+ years</a:t>
            </a:r>
          </a:p>
          <a:p>
            <a:endParaRPr lang="en-US" dirty="0"/>
          </a:p>
          <a:p>
            <a:r>
              <a:rPr lang="en-US" dirty="0"/>
              <a:t>Since Summer 2019, NPSMA affiliates PSM programs and promotes the PSM model.</a:t>
            </a:r>
          </a:p>
          <a:p>
            <a:endParaRPr lang="en-US" dirty="0"/>
          </a:p>
          <a:p>
            <a:r>
              <a:rPr lang="en-US" dirty="0"/>
              <a:t>Expect additional growth as Master’s degrees have recognized the value of the PSM concept in doctoral education.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74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INGE to simplify (or break into more slides)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20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C4175-BC15-944E-A293-08EFD92D8D00}" type="slidenum">
              <a:rPr lang="en-US"/>
              <a:pPr/>
              <a:t>41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362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23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64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76D57-8E50-C747-9254-1BE7377983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30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higher education we talk about student outcomes, but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21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are primarily asking about employment after graduation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5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253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49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48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887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Opportunity to expand the pool of graduate students.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80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4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growth first</a:t>
            </a:r>
          </a:p>
          <a:p>
            <a:endParaRPr lang="en-US" dirty="0"/>
          </a:p>
          <a:p>
            <a:r>
              <a:rPr lang="en-US" dirty="0"/>
              <a:t>Increasing need for graduate education in the workforce.</a:t>
            </a:r>
          </a:p>
          <a:p>
            <a:endParaRPr lang="en-US" dirty="0"/>
          </a:p>
          <a:p>
            <a:r>
              <a:rPr lang="en-US" sz="1200" b="0" i="0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 2019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Occupational employment projections through the perspective of education and training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10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financial benefits to graduate education are well documented and are growing for Master’s and Doctoral degree holders</a:t>
            </a:r>
          </a:p>
          <a:p>
            <a:endParaRPr lang="en-US" dirty="0"/>
          </a:p>
          <a:p>
            <a:r>
              <a:rPr lang="en-US" dirty="0"/>
              <a:t>The Hamilton Project, the Brookings Institution, and The George Washington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03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Graduate Education</a:t>
            </a:r>
          </a:p>
          <a:p>
            <a:r>
              <a:rPr lang="en-US" dirty="0"/>
              <a:t>Earnings premium for Masters and Doctoral degree has gone up since 1996</a:t>
            </a:r>
          </a:p>
          <a:p>
            <a:r>
              <a:rPr lang="en-US" dirty="0"/>
              <a:t>Earnings premium for Professional degrees has gone down</a:t>
            </a:r>
          </a:p>
          <a:p>
            <a:r>
              <a:rPr lang="en-US" dirty="0"/>
              <a:t>$0 = High School annual earnings of $37,000</a:t>
            </a:r>
          </a:p>
          <a:p>
            <a:endParaRPr lang="en-US" dirty="0"/>
          </a:p>
          <a:p>
            <a:r>
              <a:rPr lang="en-US" dirty="0"/>
              <a:t>From the report.</a:t>
            </a:r>
          </a:p>
          <a:p>
            <a:r>
              <a:rPr lang="en-US" dirty="0"/>
              <a:t>9% of population has a Masters</a:t>
            </a:r>
          </a:p>
          <a:p>
            <a:r>
              <a:rPr lang="en-US" dirty="0"/>
              <a:t>3% of population has a Doctoral or Professional degree</a:t>
            </a:r>
          </a:p>
          <a:p>
            <a:endParaRPr lang="en-US" dirty="0"/>
          </a:p>
          <a:p>
            <a:r>
              <a:rPr lang="en-US" dirty="0"/>
              <a:t>From the report:</a:t>
            </a:r>
          </a:p>
          <a:p>
            <a:r>
              <a:rPr lang="en-US" dirty="0"/>
              <a:t>Source: U.S. Census Bureau 2017c; report authors’ calculations. </a:t>
            </a:r>
          </a:p>
          <a:p>
            <a:r>
              <a:rPr lang="en-US" dirty="0"/>
              <a:t>Note: Values reflect highest level of education attained in 2017. </a:t>
            </a:r>
          </a:p>
          <a:p>
            <a:r>
              <a:rPr lang="en-US" dirty="0"/>
              <a:t>Population includes civilian noninstitutionalized population ages 25 and older. </a:t>
            </a:r>
          </a:p>
          <a:p>
            <a:r>
              <a:rPr lang="en-US" dirty="0"/>
              <a:t>In 2014 about 5 percent of the population had some graduate school but no graduate degree; changes to the questionnaire in 2015 preclude this calculation for 2017.</a:t>
            </a:r>
          </a:p>
          <a:p>
            <a:endParaRPr lang="en-US" dirty="0"/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Associates degree (for example: AA, AS)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Bachelor’s degree (for example: BA. BS)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Master’s degree (for example: MA, MS, MEng, MEd, MSW, MBA)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 degree beyond bachelor’s degree (for example: MD, DDS, DVM, JD)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Doctorate degree (for example, PhD, EdD)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0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engagement: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make a difference in the civic life of our communities and developing the combination of knowledge, skills, values and motivation to make that difference.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 well-being: the extent to which you feel a sense of belonging and social inclusion; a connected person is a supported person in society.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 and Health: increasing life expectancy among the college educated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Regional economic prosperity: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 holders enable important economic growth for local and state economies in terms of increased earnings, buying power, and 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3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Civic engagement: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make a difference in the civic life of our communities and developing the combination of knowledge, skills, values and motivation to make that difference.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Societal well-being: the extent to which you feel a sense of belonging and social inclusion; a connected person is a supported person in society.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 and Health: increasing life expectancy among the college educated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Regional economic prosperity: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 holders enable important economic growth for local and state economies in terms of increased earnings, buying power, and 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BFC0-7D79-194A-BB3E-512C757E5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6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F8E3-EBED-4A43-9B6E-54F3BDD68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8BFA2-75CA-4A47-BCF8-4B02425D3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9A734-8CE4-B24B-B846-07DC6B5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7620A-874E-B04C-8AAD-2AB563CA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6B771-7C79-EC4E-9486-37764612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25EC-58CB-0342-BE5D-83C34696F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35EB5-794F-514B-A679-9FB88BC0C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5C969-5D61-B940-9B87-B95D1CD3C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BD03B-C85A-C947-8DB3-BBDD2E7D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D9C76-8D28-A945-9593-ED8FC512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8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50E978-F785-D742-8192-0028F8DDB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A0B62-1053-844C-801B-D2CF6000C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8B591-E7CB-5F46-868B-9593F94B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65113-2BC7-D248-9E94-6F7B6391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21A4B-2D6E-1E41-88F7-D0B581CE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6FB5-54F0-7140-A125-AA31D7EA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97962-3455-0242-8103-D37CD1667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C2AE1-855C-CB42-8C18-D5190F8D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8D59-2BF8-E84B-9C05-7CF809E4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BAD73-887B-2E4B-A2DA-4C9889A51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4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A425-DEDB-CE49-BD65-F6085DED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16623-0D39-B641-8322-42314F2DA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81AE-2A0E-4F41-A708-F41FBE35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829F0-1653-6943-90EB-E502B6F8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B0912-0352-1947-941E-EE649C45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3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9F5D-C628-B747-8F2C-687C535E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1D7C5-BCDB-DA42-9A05-6142EDAF5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BF1D0-BB53-6346-8EF4-C468FF8AE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3448F-E3FA-9B49-8022-FEF4E608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F68AD-6C72-3846-A316-38BB3EBB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FE7E1-FE39-D144-8208-4A5EE41B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1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C1E3-F64C-D547-9F2A-4B82FD75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A5DC7-2709-D746-9C48-93715B685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D0A03-CD8B-8F47-8854-9E4D404F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7C132-99CD-5343-8CD6-EE827DD4A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0CA69-D0F0-504C-B3A7-38C80AAB3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BAE31-C427-FB4C-8955-F6805B31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17290B-D65B-8E47-B420-EC597E84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EE1D69-CB81-0B4A-898B-F2E454DA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19BA-928B-5345-A8E4-A930635F4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9B341-0A52-804B-BC9D-D4B25F26C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2B206-3212-0448-91A0-16AE38FB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AE71A-239E-974C-A386-EB5B6FFB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C7FE-1D44-004B-A0BD-2A1BA0D1F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6B332F-ABDA-D04B-9186-A198AFA8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791F-9C8D-D242-9F02-CF209490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1BB3-1A04-BC4F-A196-E6A3039D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0BE1-C2EF-3742-9D6D-02BB5BAAF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0EF35-28F5-5C41-BC0B-35F204E90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FDE0F-87CF-E546-BC35-83CFEE12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C82B5-4290-C84A-BEB4-44266278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393DB-7E57-AE4B-AF58-2E97B7AA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3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E456-264F-E144-AB94-96E02958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D757D-40F0-704C-9F16-EE9DFA1F8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F977D-D0A5-DD47-BCC0-B26A5EA6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D8D3B-78E6-C74B-850A-9BAAF196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754F0-B9C4-1E4F-8103-25CAE9D19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CB3EE-FA71-204B-9308-0C01569D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3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04C4F-C2F6-F648-8269-C4407566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86A45-BADE-6840-A69F-F29C5D7D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29D88-1BC4-9645-AD1E-32CDD98FB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DDAB1-9184-004E-8D8C-5F80D0D84CEB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09B30-9BC0-2E4C-B300-4FAE900D6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93454-23FB-3D4A-AA4A-69192C429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18A1-16C4-9948-8B20-161935C17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5" Type="http://schemas.openxmlformats.org/officeDocument/2006/relationships/image" Target="../media/image2.tif"/><Relationship Id="rId4" Type="http://schemas.openxmlformats.org/officeDocument/2006/relationships/image" Target="file:////var/folders/cx/f57nvnkx0dl0n4vb4ykfp4k80000gp/T/com.microsoft.Powerpoint/converted_emf.em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rbes.com/sites/realspin/2014/04/04/in-defense-of-the-masters-degree/#ca03d3a492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internetmonk.com/archive/damaris-zehner-what-makes-it-right" TargetMode="Externa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tonybates.ca/2012/08/09/oer-and-social-inclusion-review-of-special-edition-of-distance-education/" TargetMode="Externa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otwa.com/tag/food-and-drink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3.0/" TargetMode="External"/><Relationship Id="rId11" Type="http://schemas.openxmlformats.org/officeDocument/2006/relationships/hyperlink" Target="http://www.zuzeeko.com/2012/11/finland-best-education-system-doesnt.html" TargetMode="External"/><Relationship Id="rId5" Type="http://schemas.openxmlformats.org/officeDocument/2006/relationships/hyperlink" Target="http://felixwong.com/2015/08/puma-h-street-wear-longevity-how-long-does-it-last/" TargetMode="External"/><Relationship Id="rId10" Type="http://schemas.openxmlformats.org/officeDocument/2006/relationships/image" Target="../media/image10.jpg"/><Relationship Id="rId4" Type="http://schemas.openxmlformats.org/officeDocument/2006/relationships/image" Target="../media/image8.jpg"/><Relationship Id="rId9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otwa.com/tag/food-and-drink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3.0/" TargetMode="External"/><Relationship Id="rId11" Type="http://schemas.openxmlformats.org/officeDocument/2006/relationships/hyperlink" Target="http://www.zuzeeko.com/2012/11/finland-best-education-system-doesnt.html" TargetMode="External"/><Relationship Id="rId5" Type="http://schemas.openxmlformats.org/officeDocument/2006/relationships/hyperlink" Target="http://felixwong.com/2015/08/puma-h-street-wear-longevity-how-long-does-it-last/" TargetMode="External"/><Relationship Id="rId10" Type="http://schemas.openxmlformats.org/officeDocument/2006/relationships/image" Target="../media/image10.jpg"/><Relationship Id="rId4" Type="http://schemas.openxmlformats.org/officeDocument/2006/relationships/image" Target="../media/image8.jpg"/><Relationship Id="rId9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.linkedin.com/content/dam/me/learning/en-us/pdfs/linkedin-learning-workplace-learning-report-2018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learning.linkedin.com/content/dam/me/learning/en-us/pdfs/linkedin-learning-workplace-learning-report-2018.pdf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mckinsey.com/~/media/McKinsey/Featured%20Insights/Future%20of%20Organizations/Skill%20shift%20Automation%20and%20the%20future%20of%20the%20workforce/MGI-Skill-Shift-Automation-and-future-of-the-workforce-May-2018.ash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~/media/McKinsey/Featured%20Insights/Future%20of%20Organizations/Skill%20shift%20Automation%20and%20the%20future%20of%20the%20workforce/MGI-Skill-Shift-Automation-and-future-of-the-workforce-May-2018.ash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nap.edu/catalog/25038/graduate-stem-education-for-the-21st-centur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professionalsciencemasters.org/reports-statistic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professionalsciencemasters.org/reports-statistic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sma.org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peoplematters.in/article/sme-talent/onboarding-challenges-in-smes-14950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icserver.org/o/opportunity.html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creativecommons.org/licenses/by-nc-sa/3.0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peoplematters.in/article/sme-talent/onboarding-challenges-in-smes-14950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icserver.org/o/opportunity.html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creativecommons.org/licenses/by-nc-sa/3.0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sme-talent/onboarding-challenges-in-smes-14950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hyperlink" Target="https://www.professionalsciencemasters.org/sites/default/files/reports/Reports/Outcomes_for_PSM_Alumni_2013.pdf" TargetMode="External"/><Relationship Id="rId4" Type="http://schemas.openxmlformats.org/officeDocument/2006/relationships/hyperlink" Target="https://creativecommons.org/licenses/by-nc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sme-talent/onboarding-challenges-in-smes-14950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.jpg"/><Relationship Id="rId4" Type="http://schemas.openxmlformats.org/officeDocument/2006/relationships/hyperlink" Target="https://creativecommons.org/licenses/by-nc-sa/3.0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www.peoplematters.in/article/sme-talent/onboarding-challenges-in-smes-1495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hyperlink" Target="https://www.professionalsciencemasters.org/sites/default/files/reports/Reports/Outcomes_for_PSM_Alumni_2013.pdf" TargetMode="Externa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jpg"/><Relationship Id="rId7" Type="http://schemas.openxmlformats.org/officeDocument/2006/relationships/image" Target="../media/image2.t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peoplematters.in/article/sme-talent/onboarding-challenges-in-smes-14950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1.png"/><Relationship Id="rId4" Type="http://schemas.openxmlformats.org/officeDocument/2006/relationships/hyperlink" Target="https://www.peoplematters.in/article/sme-talent/onboarding-challenges-in-smes-14950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6.jpg"/><Relationship Id="rId7" Type="http://schemas.openxmlformats.org/officeDocument/2006/relationships/hyperlink" Target="http://www.picserver.org/o/opportunity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peoplematters.in/article/sme-talent/onboarding-challenges-in-smes-14950" TargetMode="External"/><Relationship Id="rId9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picserver.org/o/opportunity.htm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inge.wefes@ucdenver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ay.hoobler@utah.edu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bls.gov/spotlight/2019/education-projectio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hamiltonproject.org/assets/files/returning_to_education_hamilton_project_human_capital_wage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hamiltonproject.org/assets/files/returning_to_education_hamilton_project_human_capital_wages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realspin/2014/04/04/in-defense-of-the-masters-degree/#ca03d3a492e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FD6BA577-C50C-C94A-9C5B-E60B0117A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810090" y="238206"/>
            <a:ext cx="5285910" cy="304377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1174622-49BB-4446-AB74-DB78062CE2B1}"/>
              </a:ext>
            </a:extLst>
          </p:cNvPr>
          <p:cNvSpPr txBox="1">
            <a:spLocks/>
          </p:cNvSpPr>
          <p:nvPr/>
        </p:nvSpPr>
        <p:spPr>
          <a:xfrm>
            <a:off x="6096000" y="1236332"/>
            <a:ext cx="5808024" cy="31996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Western Association of </a:t>
            </a:r>
          </a:p>
          <a:p>
            <a:pPr marL="0" indent="0" algn="ctr">
              <a:buNone/>
            </a:pPr>
            <a:r>
              <a:rPr lang="en-US" sz="3200" dirty="0"/>
              <a:t>Graduate Schools Conference Albuquerque, NM</a:t>
            </a:r>
          </a:p>
          <a:p>
            <a:pPr marL="0" indent="0" algn="ctr">
              <a:buNone/>
            </a:pPr>
            <a:r>
              <a:rPr lang="en-US" sz="3200" dirty="0"/>
              <a:t>March 9</a:t>
            </a:r>
            <a:r>
              <a:rPr lang="en-US" sz="3200" baseline="30000" dirty="0"/>
              <a:t>th</a:t>
            </a:r>
            <a:r>
              <a:rPr lang="en-US" sz="3200" dirty="0"/>
              <a:t>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1ECB8D-AFCE-AB4A-918E-334C89EC3EAC}"/>
              </a:ext>
            </a:extLst>
          </p:cNvPr>
          <p:cNvSpPr/>
          <p:nvPr/>
        </p:nvSpPr>
        <p:spPr>
          <a:xfrm>
            <a:off x="1143906" y="3500574"/>
            <a:ext cx="48795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cs typeface="Eras Medium ITC" panose="020F0502020204030204" pitchFamily="34" charset="0"/>
              </a:rPr>
              <a:t>Ahead of the Curve!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8063F-D6B9-3B47-B9B5-8891CAF74609}"/>
              </a:ext>
            </a:extLst>
          </p:cNvPr>
          <p:cNvSpPr/>
          <p:nvPr/>
        </p:nvSpPr>
        <p:spPr>
          <a:xfrm>
            <a:off x="145365" y="5698445"/>
            <a:ext cx="3635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Inge Wefes, PhD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9B17D-1BDF-3845-9298-8DA7F609349F}"/>
              </a:ext>
            </a:extLst>
          </p:cNvPr>
          <p:cNvSpPr txBox="1"/>
          <p:nvPr/>
        </p:nvSpPr>
        <p:spPr>
          <a:xfrm>
            <a:off x="7945897" y="5698445"/>
            <a:ext cx="2501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Ray Hoobler, PhD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DDE4E-9D77-964D-9F22-F84E4A8F951E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04F6E1-08A3-6745-8032-5D27CF4C45CA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4E1FE-A60F-914C-824E-074024EF3851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EE4AA4B-A68A-8D4F-BE93-B83C58CA6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897" y="6260493"/>
            <a:ext cx="4108422" cy="548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504C-6E42-EA41-AEA0-217F0CE98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65" y="6141517"/>
            <a:ext cx="5950635" cy="822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6AEF2-A88C-4148-BA68-303FC0380C80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B05AD1-A64D-F449-B04B-E6EEE88988AE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000C59-6D76-D644-A39F-40522309B4A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FCEBE-8313-484D-83C1-5C0C6C8AA573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D67AC5-F421-C140-94FA-37711504D433}"/>
              </a:ext>
            </a:extLst>
          </p:cNvPr>
          <p:cNvSpPr/>
          <p:nvPr/>
        </p:nvSpPr>
        <p:spPr>
          <a:xfrm>
            <a:off x="810090" y="6319485"/>
            <a:ext cx="2124839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C4AD76-D952-924A-BE02-011DDBB25C37}"/>
              </a:ext>
            </a:extLst>
          </p:cNvPr>
          <p:cNvSpPr txBox="1"/>
          <p:nvPr/>
        </p:nvSpPr>
        <p:spPr>
          <a:xfrm>
            <a:off x="839587" y="6105790"/>
            <a:ext cx="3106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Professional Science Master’s Program</a:t>
            </a:r>
          </a:p>
          <a:p>
            <a:r>
              <a:rPr lang="en-US" sz="1400" b="1" dirty="0"/>
              <a:t>Biomedical Sciences and Biotechnology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2B1685-A88C-264D-8C62-807ABFDE6BCD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99C83-F9A2-B84B-B4CA-DA1ECC3F88EC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4A988-27FD-B54F-8AA5-45D4E98E0DFA}"/>
              </a:ext>
            </a:extLst>
          </p:cNvPr>
          <p:cNvSpPr txBox="1"/>
          <p:nvPr/>
        </p:nvSpPr>
        <p:spPr>
          <a:xfrm>
            <a:off x="3800532" y="3105834"/>
            <a:ext cx="4590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More than money!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B157F-BD90-2147-9E40-B3A9069442D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8D5C0B-E946-BD45-A1B8-F223EFDA39D3}"/>
              </a:ext>
            </a:extLst>
          </p:cNvPr>
          <p:cNvSpPr txBox="1"/>
          <p:nvPr/>
        </p:nvSpPr>
        <p:spPr>
          <a:xfrm>
            <a:off x="3800532" y="3875275"/>
            <a:ext cx="235570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In Defense Of The Master's Degree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923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4A988-27FD-B54F-8AA5-45D4E98E0DFA}"/>
              </a:ext>
            </a:extLst>
          </p:cNvPr>
          <p:cNvSpPr txBox="1"/>
          <p:nvPr/>
        </p:nvSpPr>
        <p:spPr>
          <a:xfrm>
            <a:off x="3600861" y="246220"/>
            <a:ext cx="5065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Greater civic engagement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B157F-BD90-2147-9E40-B3A9069442D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B92AEF71-4A65-ED4F-8F0B-8897B506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B457D1-C687-A842-B4C9-2288F23AA431}"/>
              </a:ext>
            </a:extLst>
          </p:cNvPr>
          <p:cNvSpPr txBox="1"/>
          <p:nvPr/>
        </p:nvSpPr>
        <p:spPr>
          <a:xfrm>
            <a:off x="2032000" y="5715000"/>
            <a:ext cx="8128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5" tooltip="http://www.internetmonk.com/archive/damaris-zehner-what-makes-it-right"/>
              </a:rPr>
              <a:t>This Photo</a:t>
            </a:r>
            <a:r>
              <a:rPr lang="en-US" sz="600" dirty="0"/>
              <a:t> by Unknown Author is licensed under </a:t>
            </a:r>
            <a:r>
              <a:rPr lang="en-US" sz="600" dirty="0">
                <a:hlinkClick r:id="rId6" tooltip="https://creativecommons.org/licenses/by-nc-nd/3.0/"/>
              </a:rPr>
              <a:t>CC BY-NC-ND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3188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4A988-27FD-B54F-8AA5-45D4E98E0DFA}"/>
              </a:ext>
            </a:extLst>
          </p:cNvPr>
          <p:cNvSpPr txBox="1"/>
          <p:nvPr/>
        </p:nvSpPr>
        <p:spPr>
          <a:xfrm>
            <a:off x="4198685" y="265837"/>
            <a:ext cx="379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Societal well-being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B157F-BD90-2147-9E40-B3A9069442D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2FAC898-FCD6-0F49-B9B5-1A8216181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90900" y="1638300"/>
            <a:ext cx="54102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6B45A-089A-BA4D-85AE-47ED0BCA5BB5}"/>
              </a:ext>
            </a:extLst>
          </p:cNvPr>
          <p:cNvSpPr txBox="1"/>
          <p:nvPr/>
        </p:nvSpPr>
        <p:spPr>
          <a:xfrm>
            <a:off x="3390900" y="5219700"/>
            <a:ext cx="5410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5" tooltip="http://www.tonybates.ca/2012/08/09/oer-and-social-inclusion-review-of-special-edition-of-distance-education/"/>
              </a:rPr>
              <a:t>This Photo</a:t>
            </a:r>
            <a:r>
              <a:rPr lang="en-US" sz="600" dirty="0"/>
              <a:t> by Unknown Author is licensed under </a:t>
            </a:r>
            <a:r>
              <a:rPr lang="en-US" sz="600" dirty="0">
                <a:hlinkClick r:id="rId6" tooltip="https://creativecommons.org/licenses/by-nc-sa/3.0/"/>
              </a:rPr>
              <a:t>CC BY-SA-NC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1081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4A988-27FD-B54F-8AA5-45D4E98E0DFA}"/>
              </a:ext>
            </a:extLst>
          </p:cNvPr>
          <p:cNvSpPr txBox="1"/>
          <p:nvPr/>
        </p:nvSpPr>
        <p:spPr>
          <a:xfrm>
            <a:off x="3997897" y="265837"/>
            <a:ext cx="419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Longevity and health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B157F-BD90-2147-9E40-B3A9069442D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pic>
        <p:nvPicPr>
          <p:cNvPr id="4" name="Picture 3" descr="A pair of shoes&#10;&#10;Description automatically generated">
            <a:extLst>
              <a:ext uri="{FF2B5EF4-FFF2-40B4-BE49-F238E27FC236}">
                <a16:creationId xmlns:a16="http://schemas.microsoft.com/office/drawing/2014/main" id="{8370D17B-A294-BE4A-B378-F53B3C26A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2259810"/>
            <a:ext cx="3899402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069EBD-7D06-094C-AEF4-788B464A5E90}"/>
              </a:ext>
            </a:extLst>
          </p:cNvPr>
          <p:cNvSpPr txBox="1"/>
          <p:nvPr/>
        </p:nvSpPr>
        <p:spPr>
          <a:xfrm>
            <a:off x="6096000" y="4454370"/>
            <a:ext cx="30554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5" tooltip="http://felixwong.com/2015/08/puma-h-street-wear-longevity-how-long-does-it-last/"/>
              </a:rPr>
              <a:t>This Photo</a:t>
            </a:r>
            <a:r>
              <a:rPr lang="en-US" sz="600" dirty="0"/>
              <a:t> by Unknown Author is licensed under </a:t>
            </a:r>
            <a:r>
              <a:rPr lang="en-US" sz="600" dirty="0">
                <a:hlinkClick r:id="rId6" tooltip="https://creativecommons.org/licenses/by/3.0/"/>
              </a:rPr>
              <a:t>CC BY</a:t>
            </a:r>
            <a:endParaRPr lang="en-US" sz="600" dirty="0"/>
          </a:p>
        </p:txBody>
      </p:sp>
      <p:pic>
        <p:nvPicPr>
          <p:cNvPr id="13" name="Picture 12" descr="A plate of food on a wooden table&#10;&#10;Description automatically generated">
            <a:extLst>
              <a:ext uri="{FF2B5EF4-FFF2-40B4-BE49-F238E27FC236}">
                <a16:creationId xmlns:a16="http://schemas.microsoft.com/office/drawing/2014/main" id="{630C8D58-90E2-AF47-8945-4A2B49021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05365" y="2259810"/>
            <a:ext cx="3678890" cy="2194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649782-6F54-414A-B6FA-636099AF4DAF}"/>
              </a:ext>
            </a:extLst>
          </p:cNvPr>
          <p:cNvSpPr txBox="1"/>
          <p:nvPr/>
        </p:nvSpPr>
        <p:spPr>
          <a:xfrm>
            <a:off x="2405365" y="4447353"/>
            <a:ext cx="3657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8" tooltip="http://www.footwa.com/tag/food-and-drink/"/>
              </a:rPr>
              <a:t>This Photo</a:t>
            </a:r>
            <a:r>
              <a:rPr lang="en-US" sz="600" dirty="0"/>
              <a:t> by Unknown Author is licensed under </a:t>
            </a:r>
            <a:r>
              <a:rPr lang="en-US" sz="600" dirty="0">
                <a:hlinkClick r:id="rId9" tooltip="https://creativecommons.org/licenses/by-nc-sa/3.0/"/>
              </a:rPr>
              <a:t>CC BY-SA-NC</a:t>
            </a:r>
            <a:endParaRPr lang="en-US" sz="600" dirty="0"/>
          </a:p>
        </p:txBody>
      </p:sp>
      <p:pic>
        <p:nvPicPr>
          <p:cNvPr id="16" name="Picture 1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C6EEBB6-7ED8-F244-A967-55FA70AF0A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2383660" y="1910252"/>
            <a:ext cx="4178748" cy="2774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C4502E-4EE3-DC40-ACC9-70FC99984287}"/>
              </a:ext>
            </a:extLst>
          </p:cNvPr>
          <p:cNvSpPr txBox="1"/>
          <p:nvPr/>
        </p:nvSpPr>
        <p:spPr>
          <a:xfrm>
            <a:off x="12383660" y="4875702"/>
            <a:ext cx="3414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1" tooltip="http://www.zuzeeko.com/2012/11/finland-best-education-system-doesnt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2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2654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4A988-27FD-B54F-8AA5-45D4E98E0DFA}"/>
              </a:ext>
            </a:extLst>
          </p:cNvPr>
          <p:cNvSpPr txBox="1"/>
          <p:nvPr/>
        </p:nvSpPr>
        <p:spPr>
          <a:xfrm>
            <a:off x="3997897" y="265837"/>
            <a:ext cx="419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Longevity and health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B157F-BD90-2147-9E40-B3A9069442D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pic>
        <p:nvPicPr>
          <p:cNvPr id="4" name="Picture 3" descr="A pair of shoes&#10;&#10;Description automatically generated">
            <a:extLst>
              <a:ext uri="{FF2B5EF4-FFF2-40B4-BE49-F238E27FC236}">
                <a16:creationId xmlns:a16="http://schemas.microsoft.com/office/drawing/2014/main" id="{8370D17B-A294-BE4A-B378-F53B3C26A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71900" y="2183610"/>
            <a:ext cx="3899402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069EBD-7D06-094C-AEF4-788B464A5E90}"/>
              </a:ext>
            </a:extLst>
          </p:cNvPr>
          <p:cNvSpPr txBox="1"/>
          <p:nvPr/>
        </p:nvSpPr>
        <p:spPr>
          <a:xfrm>
            <a:off x="3771900" y="4378170"/>
            <a:ext cx="30554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5" tooltip="http://felixwong.com/2015/08/puma-h-street-wear-longevity-how-long-does-it-last/"/>
              </a:rPr>
              <a:t>This Photo</a:t>
            </a:r>
            <a:r>
              <a:rPr lang="en-US" sz="600" dirty="0"/>
              <a:t> by Unknown Author is licensed under </a:t>
            </a:r>
            <a:r>
              <a:rPr lang="en-US" sz="600" dirty="0">
                <a:hlinkClick r:id="rId6" tooltip="https://creativecommons.org/licenses/by/3.0/"/>
              </a:rPr>
              <a:t>CC BY</a:t>
            </a:r>
            <a:endParaRPr lang="en-US" sz="600" dirty="0"/>
          </a:p>
        </p:txBody>
      </p:sp>
      <p:pic>
        <p:nvPicPr>
          <p:cNvPr id="13" name="Picture 12" descr="A plate of food on a wooden table&#10;&#10;Description automatically generated">
            <a:extLst>
              <a:ext uri="{FF2B5EF4-FFF2-40B4-BE49-F238E27FC236}">
                <a16:creationId xmlns:a16="http://schemas.microsoft.com/office/drawing/2014/main" id="{630C8D58-90E2-AF47-8945-4A2B49021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265" y="2183610"/>
            <a:ext cx="3678890" cy="2194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649782-6F54-414A-B6FA-636099AF4DAF}"/>
              </a:ext>
            </a:extLst>
          </p:cNvPr>
          <p:cNvSpPr txBox="1"/>
          <p:nvPr/>
        </p:nvSpPr>
        <p:spPr>
          <a:xfrm>
            <a:off x="81265" y="4371153"/>
            <a:ext cx="3657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8" tooltip="http://www.footwa.com/tag/food-and-drink/"/>
              </a:rPr>
              <a:t>This Photo</a:t>
            </a:r>
            <a:r>
              <a:rPr lang="en-US" sz="600" dirty="0"/>
              <a:t> by Unknown Author is licensed under </a:t>
            </a:r>
            <a:r>
              <a:rPr lang="en-US" sz="600" dirty="0">
                <a:hlinkClick r:id="rId9" tooltip="https://creativecommons.org/licenses/by-nc-sa/3.0/"/>
              </a:rPr>
              <a:t>CC BY-SA-NC</a:t>
            </a:r>
            <a:endParaRPr lang="en-US" sz="600" dirty="0"/>
          </a:p>
        </p:txBody>
      </p:sp>
      <p:pic>
        <p:nvPicPr>
          <p:cNvPr id="16" name="Picture 1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C6EEBB6-7ED8-F244-A967-55FA70AF0A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821185" y="1893415"/>
            <a:ext cx="4178748" cy="2774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C4502E-4EE3-DC40-ACC9-70FC99984287}"/>
              </a:ext>
            </a:extLst>
          </p:cNvPr>
          <p:cNvSpPr txBox="1"/>
          <p:nvPr/>
        </p:nvSpPr>
        <p:spPr>
          <a:xfrm>
            <a:off x="7821185" y="4642130"/>
            <a:ext cx="34141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11" tooltip="http://www.zuzeeko.com/2012/11/finland-best-education-system-doesnt.html"/>
              </a:rPr>
              <a:t>This Photo</a:t>
            </a:r>
            <a:r>
              <a:rPr lang="en-US" sz="600" dirty="0"/>
              <a:t> by Unknown Author is licensed under </a:t>
            </a:r>
            <a:r>
              <a:rPr lang="en-US" sz="600" dirty="0">
                <a:hlinkClick r:id="rId12" tooltip="https://creativecommons.org/licenses/by-nc-nd/3.0/"/>
              </a:rPr>
              <a:t>CC BY-NC-ND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09915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4A988-27FD-B54F-8AA5-45D4E98E0DFA}"/>
              </a:ext>
            </a:extLst>
          </p:cNvPr>
          <p:cNvSpPr txBox="1"/>
          <p:nvPr/>
        </p:nvSpPr>
        <p:spPr>
          <a:xfrm>
            <a:off x="3156839" y="265837"/>
            <a:ext cx="5878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dirty="0"/>
              <a:t>Regional economic prosperity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B157F-BD90-2147-9E40-B3A9069442D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36703B7-CACC-6645-A538-3F5C2B768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807187"/>
              </p:ext>
            </p:extLst>
          </p:nvPr>
        </p:nvGraphicFramePr>
        <p:xfrm>
          <a:off x="2763837" y="1672167"/>
          <a:ext cx="6664325" cy="4271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74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A5E33-85A9-404E-BDC0-648D7104E3A3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B40941-7297-9241-835D-793B7342DD2E}"/>
              </a:ext>
            </a:extLst>
          </p:cNvPr>
          <p:cNvSpPr/>
          <p:nvPr/>
        </p:nvSpPr>
        <p:spPr>
          <a:xfrm>
            <a:off x="1423987" y="2674947"/>
            <a:ext cx="93440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LinkedIn: 2018 Workplace Learning Report</a:t>
            </a:r>
          </a:p>
          <a:p>
            <a:pPr algn="ctr"/>
            <a:r>
              <a:rPr lang="en-US" sz="2800" dirty="0"/>
              <a:t>The Rise and Responsibility of Talent Development in the </a:t>
            </a:r>
          </a:p>
          <a:p>
            <a:pPr algn="ctr"/>
            <a:r>
              <a:rPr lang="en-US" sz="2800" dirty="0"/>
              <a:t>New Labor Market</a:t>
            </a:r>
          </a:p>
        </p:txBody>
      </p:sp>
    </p:spTree>
    <p:extLst>
      <p:ext uri="{BB962C8B-B14F-4D97-AF65-F5344CB8AC3E}">
        <p14:creationId xmlns:p14="http://schemas.microsoft.com/office/powerpoint/2010/main" val="27301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454CDF-197D-3643-879C-8DF9A193D5A3}"/>
              </a:ext>
            </a:extLst>
          </p:cNvPr>
          <p:cNvSpPr/>
          <p:nvPr/>
        </p:nvSpPr>
        <p:spPr>
          <a:xfrm>
            <a:off x="1691014" y="1490596"/>
            <a:ext cx="8417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“ Workers . . . will spend more time on activities that machines are less capable of, such as managing people, applying expertise, and communicating with others . . . requiring more social and emotional skills and more advanced cognitive capabilities, such as logical reasoning and creativity.” </a:t>
            </a:r>
          </a:p>
          <a:p>
            <a:endParaRPr lang="en-US" sz="2400"/>
          </a:p>
          <a:p>
            <a:r>
              <a:rPr lang="en-US" sz="2400"/>
              <a:t>- McKinsey &amp; Company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E0A79C-31AA-DF46-8F83-F309797FFBDB}"/>
              </a:ext>
            </a:extLst>
          </p:cNvPr>
          <p:cNvSpPr/>
          <p:nvPr/>
        </p:nvSpPr>
        <p:spPr>
          <a:xfrm>
            <a:off x="1691014" y="4055300"/>
            <a:ext cx="8417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3"/>
              </a:rPr>
              <a:t>https://learning.linkedin.com/content/dam/me/learning/en-us/pdfs/linkedin-learning-workplace-learning-report-2018.pdf</a:t>
            </a:r>
            <a:endParaRPr lang="en-US" sz="1200"/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867C4100-7D68-4743-8DD9-26C6EDF0D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38374E-B26F-0540-9638-BF0728B4816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B9D9AD-915B-E948-935A-33A0DE8B5EDE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8137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454CDF-197D-3643-879C-8DF9A193D5A3}"/>
              </a:ext>
            </a:extLst>
          </p:cNvPr>
          <p:cNvSpPr/>
          <p:nvPr/>
        </p:nvSpPr>
        <p:spPr>
          <a:xfrm>
            <a:off x="1691014" y="1490596"/>
            <a:ext cx="8417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“ Workers . . . will spend more time on activities that machines are less capable of, such as </a:t>
            </a:r>
            <a:r>
              <a:rPr lang="en-US" sz="2400" b="1">
                <a:solidFill>
                  <a:srgbClr val="0070C0"/>
                </a:solidFill>
              </a:rPr>
              <a:t>managing people</a:t>
            </a:r>
            <a:r>
              <a:rPr lang="en-US" sz="2400"/>
              <a:t>, 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applying expertise, and </a:t>
            </a:r>
            <a:r>
              <a:rPr lang="en-US" sz="2400" b="1">
                <a:solidFill>
                  <a:srgbClr val="0070C0"/>
                </a:solidFill>
              </a:rPr>
              <a:t>communicating with others 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. . . requiring more </a:t>
            </a:r>
            <a:r>
              <a:rPr lang="en-US" sz="2400" b="1">
                <a:solidFill>
                  <a:srgbClr val="0070C0"/>
                </a:solidFill>
              </a:rPr>
              <a:t>social and emotional skills</a:t>
            </a:r>
            <a:r>
              <a:rPr lang="en-US" sz="2400">
                <a:solidFill>
                  <a:srgbClr val="0070C0"/>
                </a:solidFill>
              </a:rPr>
              <a:t> 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and more advanced cognitive capabilities, such as </a:t>
            </a:r>
            <a:r>
              <a:rPr lang="en-US" sz="2400" b="1">
                <a:solidFill>
                  <a:srgbClr val="0070C0"/>
                </a:solidFill>
              </a:rPr>
              <a:t>logical reasoning and creativity</a:t>
            </a:r>
            <a:r>
              <a:rPr lang="en-US" sz="2400">
                <a:solidFill>
                  <a:srgbClr val="0070C0"/>
                </a:solidFill>
              </a:rPr>
              <a:t>.” </a:t>
            </a:r>
          </a:p>
          <a:p>
            <a:endParaRPr lang="en-US" sz="2400"/>
          </a:p>
          <a:p>
            <a:r>
              <a:rPr lang="en-US" sz="2400"/>
              <a:t>- McKinsey &amp; Company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E0A79C-31AA-DF46-8F83-F309797FFBDB}"/>
              </a:ext>
            </a:extLst>
          </p:cNvPr>
          <p:cNvSpPr/>
          <p:nvPr/>
        </p:nvSpPr>
        <p:spPr>
          <a:xfrm>
            <a:off x="1691014" y="4055300"/>
            <a:ext cx="8417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2"/>
              </a:rPr>
              <a:t>https://learning.linkedin.com/content/dam/me/learning/en-us/pdfs/linkedin-learning-workplace-learning-report-2018.pdf</a:t>
            </a:r>
            <a:endParaRPr lang="en-US" sz="1200"/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41B6CDDC-CF01-6440-9AF5-79235FA9E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55792"/>
            <a:ext cx="1587976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AFA0B4-1574-0646-B498-388070D00D95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8C9BD-A3D4-E546-8821-C0EC07718B37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74247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C6C5A-7170-CB45-BF8C-FF8E3EE95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34" y="376602"/>
            <a:ext cx="10496550" cy="5255848"/>
          </a:xfrm>
          <a:prstGeom prst="rect">
            <a:avLst/>
          </a:prstGeom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CB2BF839-F3C8-5F4F-B711-D7823FB50CCC}"/>
              </a:ext>
            </a:extLst>
          </p:cNvPr>
          <p:cNvSpPr/>
          <p:nvPr/>
        </p:nvSpPr>
        <p:spPr>
          <a:xfrm>
            <a:off x="2536086" y="5632450"/>
            <a:ext cx="8801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4"/>
              </a:rPr>
              <a:t>SKILL SHIFT AUTOMATION AND THE FUTURE OF THE WORKFORCE - DISCUSSION PAPER MAY 2018 – McKinsey &amp; Company </a:t>
            </a:r>
            <a:endParaRPr lang="en-US" sz="1200"/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922EF5FA-F080-8643-B8AB-6DEB71FC8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67984"/>
            <a:ext cx="1587976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ED772-55F3-D042-8E4F-80E33DAB58C7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25B463-9632-D643-9571-F9F167EAD8FB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7C353-D423-A44F-BD88-9CD29AC9FFB8}"/>
              </a:ext>
            </a:extLst>
          </p:cNvPr>
          <p:cNvSpPr/>
          <p:nvPr/>
        </p:nvSpPr>
        <p:spPr>
          <a:xfrm>
            <a:off x="910670" y="3788391"/>
            <a:ext cx="103706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/>
              <a:t>An established solution for a growing need!</a:t>
            </a:r>
          </a:p>
        </p:txBody>
      </p:sp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10C483E3-ADB0-1B4E-8E15-40B418C6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3227613" y="744616"/>
            <a:ext cx="5285910" cy="3043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4C6EAF-F704-3F48-9A4D-7042AC788CA9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CB2BF839-F3C8-5F4F-B711-D7823FB50CCC}"/>
              </a:ext>
            </a:extLst>
          </p:cNvPr>
          <p:cNvSpPr/>
          <p:nvPr/>
        </p:nvSpPr>
        <p:spPr>
          <a:xfrm>
            <a:off x="2506590" y="5632450"/>
            <a:ext cx="8801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3"/>
              </a:rPr>
              <a:t>SKILL SHIFT AUTOMATION AND THE FUTURE OF THE WORKFORCE - DISCUSSION PAPER MAY 2018 – McKinsey &amp; Company </a:t>
            </a:r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7B9BF-AF9F-6149-B07D-A11B3F360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40" y="376602"/>
            <a:ext cx="10496550" cy="525584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F74C76AB-65E0-7F4E-8F62-EDB2567B5F8E}"/>
              </a:ext>
            </a:extLst>
          </p:cNvPr>
          <p:cNvSpPr/>
          <p:nvPr/>
        </p:nvSpPr>
        <p:spPr>
          <a:xfrm>
            <a:off x="811140" y="455736"/>
            <a:ext cx="10496550" cy="5255848"/>
          </a:xfrm>
          <a:custGeom>
            <a:avLst/>
            <a:gdLst>
              <a:gd name="connsiteX0" fmla="*/ 87682 w 10496550"/>
              <a:gd name="connsiteY0" fmla="*/ 2805009 h 5255848"/>
              <a:gd name="connsiteX1" fmla="*/ 87682 w 10496550"/>
              <a:gd name="connsiteY1" fmla="*/ 3650512 h 5255848"/>
              <a:gd name="connsiteX2" fmla="*/ 256787 w 10496550"/>
              <a:gd name="connsiteY2" fmla="*/ 3819617 h 5255848"/>
              <a:gd name="connsiteX3" fmla="*/ 1127342 w 10496550"/>
              <a:gd name="connsiteY3" fmla="*/ 3819617 h 5255848"/>
              <a:gd name="connsiteX4" fmla="*/ 1127342 w 10496550"/>
              <a:gd name="connsiteY4" fmla="*/ 2974114 h 5255848"/>
              <a:gd name="connsiteX5" fmla="*/ 958237 w 10496550"/>
              <a:gd name="connsiteY5" fmla="*/ 2805009 h 5255848"/>
              <a:gd name="connsiteX6" fmla="*/ 0 w 10496550"/>
              <a:gd name="connsiteY6" fmla="*/ 0 h 5255848"/>
              <a:gd name="connsiteX7" fmla="*/ 10496550 w 10496550"/>
              <a:gd name="connsiteY7" fmla="*/ 0 h 5255848"/>
              <a:gd name="connsiteX8" fmla="*/ 10496550 w 10496550"/>
              <a:gd name="connsiteY8" fmla="*/ 5255848 h 5255848"/>
              <a:gd name="connsiteX9" fmla="*/ 8558784 w 10496550"/>
              <a:gd name="connsiteY9" fmla="*/ 5255848 h 5255848"/>
              <a:gd name="connsiteX10" fmla="*/ 8558784 w 10496550"/>
              <a:gd name="connsiteY10" fmla="*/ 925580 h 5255848"/>
              <a:gd name="connsiteX11" fmla="*/ 8211305 w 10496550"/>
              <a:gd name="connsiteY11" fmla="*/ 578101 h 5255848"/>
              <a:gd name="connsiteX12" fmla="*/ 6973616 w 10496550"/>
              <a:gd name="connsiteY12" fmla="*/ 578101 h 5255848"/>
              <a:gd name="connsiteX13" fmla="*/ 6967464 w 10496550"/>
              <a:gd name="connsiteY13" fmla="*/ 571949 h 5255848"/>
              <a:gd name="connsiteX14" fmla="*/ 4788790 w 10496550"/>
              <a:gd name="connsiteY14" fmla="*/ 571949 h 5255848"/>
              <a:gd name="connsiteX15" fmla="*/ 4788790 w 10496550"/>
              <a:gd name="connsiteY15" fmla="*/ 4842679 h 5255848"/>
              <a:gd name="connsiteX16" fmla="*/ 5201959 w 10496550"/>
              <a:gd name="connsiteY16" fmla="*/ 5255848 h 5255848"/>
              <a:gd name="connsiteX17" fmla="*/ 0 w 10496550"/>
              <a:gd name="connsiteY17" fmla="*/ 5255848 h 52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96550" h="5255848">
                <a:moveTo>
                  <a:pt x="87682" y="2805009"/>
                </a:moveTo>
                <a:lnTo>
                  <a:pt x="87682" y="3650512"/>
                </a:lnTo>
                <a:lnTo>
                  <a:pt x="256787" y="3819617"/>
                </a:lnTo>
                <a:lnTo>
                  <a:pt x="1127342" y="3819617"/>
                </a:lnTo>
                <a:lnTo>
                  <a:pt x="1127342" y="2974114"/>
                </a:lnTo>
                <a:lnTo>
                  <a:pt x="958237" y="2805009"/>
                </a:lnTo>
                <a:close/>
                <a:moveTo>
                  <a:pt x="0" y="0"/>
                </a:moveTo>
                <a:lnTo>
                  <a:pt x="10496550" y="0"/>
                </a:lnTo>
                <a:lnTo>
                  <a:pt x="10496550" y="5255848"/>
                </a:lnTo>
                <a:lnTo>
                  <a:pt x="8558784" y="5255848"/>
                </a:lnTo>
                <a:lnTo>
                  <a:pt x="8558784" y="925580"/>
                </a:lnTo>
                <a:lnTo>
                  <a:pt x="8211305" y="578101"/>
                </a:lnTo>
                <a:lnTo>
                  <a:pt x="6973616" y="578101"/>
                </a:lnTo>
                <a:lnTo>
                  <a:pt x="6967464" y="571949"/>
                </a:lnTo>
                <a:lnTo>
                  <a:pt x="4788790" y="571949"/>
                </a:lnTo>
                <a:lnTo>
                  <a:pt x="4788790" y="4842679"/>
                </a:lnTo>
                <a:lnTo>
                  <a:pt x="5201959" y="5255848"/>
                </a:lnTo>
                <a:lnTo>
                  <a:pt x="0" y="5255848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299A52D9-79C5-8B47-948A-F0513CCB7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28364A-14B4-0747-8F7A-C080362824DE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4CFCF2-B05C-6B4A-BB9B-A07E374FC566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CA208F-88DA-9144-BDDB-6463B413FF06}"/>
              </a:ext>
            </a:extLst>
          </p:cNvPr>
          <p:cNvSpPr/>
          <p:nvPr/>
        </p:nvSpPr>
        <p:spPr>
          <a:xfrm>
            <a:off x="1070713" y="3075057"/>
            <a:ext cx="10050573" cy="707886"/>
          </a:xfrm>
          <a:prstGeom prst="rect">
            <a:avLst/>
          </a:prstGeom>
          <a:solidFill>
            <a:srgbClr val="FCFF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2) How are PSM Programs ahead of the curve?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1DA82676-C89C-C84C-940C-37A101BDB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818"/>
          <a:stretch/>
        </p:blipFill>
        <p:spPr>
          <a:xfrm>
            <a:off x="10592454" y="5955792"/>
            <a:ext cx="1587976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2D7C1F-4934-414A-B024-734D899C641A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6EC05-77A1-EF44-8731-7D951847A4B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11939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1AAC0E-8C41-624C-865C-D529E9CD05D2}"/>
              </a:ext>
            </a:extLst>
          </p:cNvPr>
          <p:cNvSpPr/>
          <p:nvPr/>
        </p:nvSpPr>
        <p:spPr>
          <a:xfrm>
            <a:off x="0" y="276728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ransformative, </a:t>
            </a:r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-shaped </a:t>
            </a:r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raining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</a:rPr>
              <a:t>for Workforce Readiness</a:t>
            </a:r>
          </a:p>
        </p:txBody>
      </p:sp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73536E7E-B597-3F44-8F6A-092AB65E3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10FBA0-14D1-4B45-8EB8-606EAECCCFA5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4B395-E741-214C-B97D-B6F835769A5C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2375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1AAC0E-8C41-624C-865C-D529E9CD05D2}"/>
              </a:ext>
            </a:extLst>
          </p:cNvPr>
          <p:cNvSpPr/>
          <p:nvPr/>
        </p:nvSpPr>
        <p:spPr>
          <a:xfrm>
            <a:off x="0" y="29298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ransformative, </a:t>
            </a:r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-shaped </a:t>
            </a:r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raining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</a:rPr>
              <a:t>for Workforce Readiness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136F3-7745-504F-90EE-872712339C26}"/>
              </a:ext>
            </a:extLst>
          </p:cNvPr>
          <p:cNvSpPr/>
          <p:nvPr/>
        </p:nvSpPr>
        <p:spPr>
          <a:xfrm>
            <a:off x="5528948" y="3429000"/>
            <a:ext cx="1134103" cy="203773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000" b="1">
                <a:solidFill>
                  <a:srgbClr val="FFD468"/>
                </a:solidFill>
                <a:latin typeface="Goudy Old Style" panose="02020502050305020303" pitchFamily="18" charset="77"/>
              </a:rPr>
              <a:t>S</a:t>
            </a:r>
          </a:p>
          <a:p>
            <a:pPr algn="ctr">
              <a:lnSpc>
                <a:spcPts val="3000"/>
              </a:lnSpc>
            </a:pPr>
            <a:r>
              <a:rPr lang="en-US" b="1">
                <a:solidFill>
                  <a:srgbClr val="FFD468"/>
                </a:solidFill>
                <a:latin typeface="Goudy Old Style" panose="02020502050305020303" pitchFamily="18" charset="77"/>
              </a:rPr>
              <a:t>T</a:t>
            </a:r>
          </a:p>
          <a:p>
            <a:pPr algn="ctr">
              <a:lnSpc>
                <a:spcPts val="3000"/>
              </a:lnSpc>
            </a:pPr>
            <a:r>
              <a:rPr lang="en-US" b="1">
                <a:solidFill>
                  <a:srgbClr val="FFD468"/>
                </a:solidFill>
                <a:latin typeface="Goudy Old Style" panose="02020502050305020303" pitchFamily="18" charset="77"/>
              </a:rPr>
              <a:t>E</a:t>
            </a:r>
          </a:p>
          <a:p>
            <a:pPr algn="ctr">
              <a:lnSpc>
                <a:spcPts val="3000"/>
              </a:lnSpc>
            </a:pPr>
            <a:r>
              <a:rPr lang="en-US" b="1">
                <a:solidFill>
                  <a:srgbClr val="FFD468"/>
                </a:solidFill>
                <a:latin typeface="Goudy Old Style" panose="02020502050305020303" pitchFamily="18" charset="77"/>
              </a:rPr>
              <a:t>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A4F1D3-221D-1948-83B7-8C055C1A693C}"/>
              </a:ext>
            </a:extLst>
          </p:cNvPr>
          <p:cNvSpPr/>
          <p:nvPr/>
        </p:nvSpPr>
        <p:spPr>
          <a:xfrm rot="5400000">
            <a:off x="5392880" y="1243180"/>
            <a:ext cx="1406240" cy="331893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F09B2-2433-7843-AA12-F497C7B5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1537">
            <a:off x="6029852" y="3244495"/>
            <a:ext cx="118721" cy="3037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A15BE6-4B07-9C4F-BD0E-7A69352041BC}"/>
              </a:ext>
            </a:extLst>
          </p:cNvPr>
          <p:cNvSpPr/>
          <p:nvPr/>
        </p:nvSpPr>
        <p:spPr>
          <a:xfrm>
            <a:off x="4810248" y="2490692"/>
            <a:ext cx="2488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E274"/>
                </a:solidFill>
                <a:latin typeface="Goudy Old Style" panose="02020502050305020303" pitchFamily="18" charset="77"/>
              </a:rPr>
              <a:t>PROFESSIONAL  SKILLS </a:t>
            </a:r>
          </a:p>
          <a:p>
            <a:pPr algn="ctr"/>
            <a:r>
              <a:rPr lang="en-US" sz="1600" b="1">
                <a:solidFill>
                  <a:srgbClr val="FFE274"/>
                </a:solidFill>
                <a:latin typeface="Goudy Old Style" panose="02020502050305020303" pitchFamily="18" charset="77"/>
              </a:rPr>
              <a:t>TRAINING</a:t>
            </a:r>
          </a:p>
        </p:txBody>
      </p:sp>
      <p:pic>
        <p:nvPicPr>
          <p:cNvPr id="12" name="Picture 11" descr="A picture containing game&#10;&#10;Description automatically generated">
            <a:extLst>
              <a:ext uri="{FF2B5EF4-FFF2-40B4-BE49-F238E27FC236}">
                <a16:creationId xmlns:a16="http://schemas.microsoft.com/office/drawing/2014/main" id="{9DC16BDF-97D7-A842-B917-69C9ED881A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0A54BC-31D9-C842-B7BD-6994B782860C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1DD02-D78E-2349-A9DC-A71E0C105417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1976738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1AAC0E-8C41-624C-865C-D529E9CD05D2}"/>
              </a:ext>
            </a:extLst>
          </p:cNvPr>
          <p:cNvSpPr/>
          <p:nvPr/>
        </p:nvSpPr>
        <p:spPr>
          <a:xfrm>
            <a:off x="0" y="29298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ransformative, </a:t>
            </a:r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-shaped </a:t>
            </a:r>
            <a:r>
              <a:rPr lang="en-US" sz="4000" b="1">
                <a:solidFill>
                  <a:srgbClr val="C00000"/>
                </a:solidFill>
              </a:rPr>
              <a:t>T</a:t>
            </a:r>
            <a:r>
              <a:rPr lang="en-US" sz="4000" b="1">
                <a:solidFill>
                  <a:srgbClr val="0070C0"/>
                </a:solidFill>
              </a:rPr>
              <a:t>raining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</a:rPr>
              <a:t>for Workforce Readiness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136F3-7745-504F-90EE-872712339C26}"/>
              </a:ext>
            </a:extLst>
          </p:cNvPr>
          <p:cNvSpPr/>
          <p:nvPr/>
        </p:nvSpPr>
        <p:spPr>
          <a:xfrm>
            <a:off x="1957259" y="3429000"/>
            <a:ext cx="1134103" cy="203773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000" b="1">
                <a:solidFill>
                  <a:srgbClr val="FFD468"/>
                </a:solidFill>
                <a:latin typeface="Goudy Old Style" panose="02020502050305020303" pitchFamily="18" charset="77"/>
              </a:rPr>
              <a:t>S</a:t>
            </a:r>
          </a:p>
          <a:p>
            <a:pPr algn="ctr">
              <a:lnSpc>
                <a:spcPts val="3000"/>
              </a:lnSpc>
            </a:pPr>
            <a:r>
              <a:rPr lang="en-US" b="1">
                <a:solidFill>
                  <a:srgbClr val="FFD468"/>
                </a:solidFill>
                <a:latin typeface="Goudy Old Style" panose="02020502050305020303" pitchFamily="18" charset="77"/>
              </a:rPr>
              <a:t>T</a:t>
            </a:r>
          </a:p>
          <a:p>
            <a:pPr algn="ctr">
              <a:lnSpc>
                <a:spcPts val="3000"/>
              </a:lnSpc>
            </a:pPr>
            <a:r>
              <a:rPr lang="en-US" b="1">
                <a:solidFill>
                  <a:srgbClr val="FFD468"/>
                </a:solidFill>
                <a:latin typeface="Goudy Old Style" panose="02020502050305020303" pitchFamily="18" charset="77"/>
              </a:rPr>
              <a:t>E</a:t>
            </a:r>
          </a:p>
          <a:p>
            <a:pPr algn="ctr">
              <a:lnSpc>
                <a:spcPts val="3000"/>
              </a:lnSpc>
            </a:pPr>
            <a:r>
              <a:rPr lang="en-US" b="1">
                <a:solidFill>
                  <a:srgbClr val="FFD468"/>
                </a:solidFill>
                <a:latin typeface="Goudy Old Style" panose="02020502050305020303" pitchFamily="18" charset="77"/>
              </a:rPr>
              <a:t>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A4F1D3-221D-1948-83B7-8C055C1A693C}"/>
              </a:ext>
            </a:extLst>
          </p:cNvPr>
          <p:cNvSpPr/>
          <p:nvPr/>
        </p:nvSpPr>
        <p:spPr>
          <a:xfrm rot="5400000">
            <a:off x="1821191" y="1243180"/>
            <a:ext cx="1406240" cy="331893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F09B2-2433-7843-AA12-F497C7B5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1537">
            <a:off x="2458163" y="3244495"/>
            <a:ext cx="118721" cy="3037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A15BE6-4B07-9C4F-BD0E-7A69352041BC}"/>
              </a:ext>
            </a:extLst>
          </p:cNvPr>
          <p:cNvSpPr/>
          <p:nvPr/>
        </p:nvSpPr>
        <p:spPr>
          <a:xfrm>
            <a:off x="1238559" y="2490692"/>
            <a:ext cx="2488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E274"/>
                </a:solidFill>
                <a:latin typeface="Goudy Old Style" panose="02020502050305020303" pitchFamily="18" charset="77"/>
              </a:rPr>
              <a:t>PROFESSIONAL  SKILLS </a:t>
            </a:r>
          </a:p>
          <a:p>
            <a:pPr algn="ctr"/>
            <a:r>
              <a:rPr lang="en-US" sz="1600" b="1">
                <a:solidFill>
                  <a:srgbClr val="FFE274"/>
                </a:solidFill>
                <a:latin typeface="Goudy Old Style" panose="02020502050305020303" pitchFamily="18" charset="77"/>
              </a:rPr>
              <a:t>TRAINING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A81D9-A3F3-0742-8522-464A88D97C08}"/>
              </a:ext>
            </a:extLst>
          </p:cNvPr>
          <p:cNvSpPr txBox="1"/>
          <p:nvPr/>
        </p:nvSpPr>
        <p:spPr>
          <a:xfrm>
            <a:off x="4557493" y="2111101"/>
            <a:ext cx="7423199" cy="7591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640"/>
              </a:lnSpc>
            </a:pPr>
            <a:r>
              <a:rPr lang="en-US" sz="2800" b="1" i="1" dirty="0">
                <a:solidFill>
                  <a:srgbClr val="C00000"/>
                </a:solidFill>
              </a:rPr>
              <a:t>T</a:t>
            </a:r>
            <a:r>
              <a:rPr lang="en-US" sz="2800" b="1" i="1" dirty="0"/>
              <a:t>ransformative,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because they require a strong education in traditional or emerging STEM disciplines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B7AB6-3DE4-074E-BBBD-AD106DAE6255}"/>
              </a:ext>
            </a:extLst>
          </p:cNvPr>
          <p:cNvSpPr txBox="1"/>
          <p:nvPr/>
        </p:nvSpPr>
        <p:spPr>
          <a:xfrm>
            <a:off x="4557493" y="3472469"/>
            <a:ext cx="7592752" cy="7591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640"/>
              </a:lnSpc>
            </a:pPr>
            <a:r>
              <a:rPr lang="en-US" sz="2800" b="1" i="1" dirty="0">
                <a:solidFill>
                  <a:srgbClr val="C00000"/>
                </a:solidFill>
              </a:rPr>
              <a:t>T</a:t>
            </a:r>
            <a:r>
              <a:rPr lang="en-US" sz="2800" b="1" i="1" dirty="0"/>
              <a:t>-shaped,</a:t>
            </a:r>
            <a:r>
              <a:rPr lang="en-US" i="1" dirty="0"/>
              <a:t> </a:t>
            </a:r>
            <a:r>
              <a:rPr lang="en-US" sz="2400" i="1" dirty="0">
                <a:solidFill>
                  <a:srgbClr val="002060"/>
                </a:solidFill>
              </a:rPr>
              <a:t>because they  also require broad training in professional skills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81612-8239-BB45-AEF7-0F3B235439B1}"/>
              </a:ext>
            </a:extLst>
          </p:cNvPr>
          <p:cNvSpPr txBox="1"/>
          <p:nvPr/>
        </p:nvSpPr>
        <p:spPr>
          <a:xfrm>
            <a:off x="4557493" y="4833837"/>
            <a:ext cx="750244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640"/>
              </a:lnSpc>
            </a:pPr>
            <a:r>
              <a:rPr lang="en-US" sz="2800" b="1" i="1" dirty="0">
                <a:solidFill>
                  <a:srgbClr val="C00000"/>
                </a:solidFill>
              </a:rPr>
              <a:t>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raining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hands-on ) </a:t>
            </a:r>
            <a:r>
              <a:rPr lang="en-US" sz="2400" i="1" dirty="0">
                <a:solidFill>
                  <a:srgbClr val="002060"/>
                </a:solidFill>
              </a:rPr>
              <a:t>that </a:t>
            </a:r>
            <a:r>
              <a:rPr lang="en-US" sz="2400" i="1" u="sng" dirty="0">
                <a:solidFill>
                  <a:srgbClr val="002060"/>
                </a:solidFill>
              </a:rPr>
              <a:t>links</a:t>
            </a:r>
            <a:r>
              <a:rPr lang="en-US" sz="2400" i="1" dirty="0">
                <a:solidFill>
                  <a:srgbClr val="002060"/>
                </a:solidFill>
              </a:rPr>
              <a:t> the STEM education and the professional skills through an experiential learning opportunity, often an internship</a:t>
            </a:r>
          </a:p>
        </p:txBody>
      </p:sp>
      <p:pic>
        <p:nvPicPr>
          <p:cNvPr id="15" name="Picture 14" descr="A picture containing game&#10;&#10;Description automatically generated">
            <a:extLst>
              <a:ext uri="{FF2B5EF4-FFF2-40B4-BE49-F238E27FC236}">
                <a16:creationId xmlns:a16="http://schemas.microsoft.com/office/drawing/2014/main" id="{F8EFFFEB-0AB2-134B-8490-6CB1A6F4E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9E792B-4B74-DE41-B22F-179DAA35971B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DFD6D0-792D-3A4E-90FD-EB037DA0C0A6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183705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54075-723C-A849-B7E5-B5F8BA011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74"/>
          <a:stretch/>
        </p:blipFill>
        <p:spPr>
          <a:xfrm>
            <a:off x="2356197" y="341651"/>
            <a:ext cx="7439877" cy="5278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5AFDC-43AA-6543-8405-D03D752055F4}"/>
              </a:ext>
            </a:extLst>
          </p:cNvPr>
          <p:cNvSpPr txBox="1"/>
          <p:nvPr/>
        </p:nvSpPr>
        <p:spPr>
          <a:xfrm>
            <a:off x="2940906" y="5646245"/>
            <a:ext cx="6310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https://www.nap.edu/catalog/25038/graduate-stem-education-for-the-21st-century</a:t>
            </a:r>
            <a:endParaRPr lang="en-US" sz="1400" dirty="0"/>
          </a:p>
        </p:txBody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501B74AF-5094-594F-AE2E-7BD35FFA5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3BF996-147A-EE47-8E0E-CFF8D4476F57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4FCC0-A07F-1547-9921-28B31E56B269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35372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A0C116-D111-A648-B393-DC7F7B8C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721" y="2365293"/>
            <a:ext cx="8176557" cy="41086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A064D7-9B55-944B-B1C7-02E55B8C269E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3C537E6C-96E2-3149-9061-600F2AA36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E6CCF1-AE7A-814C-BD55-EE1875500276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74E19-DE13-0042-9AD2-85C272D4C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5" y="1622434"/>
            <a:ext cx="9009888" cy="678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CF078B-B88B-C549-B7DF-6A173F3B75A8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56091-7C72-7745-85B1-57C8ACFC52FC}"/>
              </a:ext>
            </a:extLst>
          </p:cNvPr>
          <p:cNvSpPr txBox="1"/>
          <p:nvPr/>
        </p:nvSpPr>
        <p:spPr>
          <a:xfrm>
            <a:off x="4283309" y="265054"/>
            <a:ext cx="3625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4</a:t>
            </a:r>
          </a:p>
          <a:p>
            <a:pPr algn="ctr"/>
            <a:endParaRPr lang="en-U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Master’s Degree</a:t>
            </a:r>
          </a:p>
        </p:txBody>
      </p:sp>
    </p:spTree>
    <p:extLst>
      <p:ext uri="{BB962C8B-B14F-4D97-AF65-F5344CB8AC3E}">
        <p14:creationId xmlns:p14="http://schemas.microsoft.com/office/powerpoint/2010/main" val="36363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54075-723C-A849-B7E5-B5F8BA011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74"/>
          <a:stretch/>
        </p:blipFill>
        <p:spPr>
          <a:xfrm>
            <a:off x="8008222" y="3325558"/>
            <a:ext cx="3666280" cy="2600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8AAAAB-E455-4047-8E5A-C6EB37BC9112}"/>
              </a:ext>
            </a:extLst>
          </p:cNvPr>
          <p:cNvSpPr/>
          <p:nvPr/>
        </p:nvSpPr>
        <p:spPr>
          <a:xfrm>
            <a:off x="1490597" y="463065"/>
            <a:ext cx="9113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/>
              <a:t>The Common Core Competency Elements for a STEM Master’s Degree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84E0E-021C-F24A-92A9-913640C1F770}"/>
              </a:ext>
            </a:extLst>
          </p:cNvPr>
          <p:cNvSpPr/>
          <p:nvPr/>
        </p:nvSpPr>
        <p:spPr>
          <a:xfrm>
            <a:off x="1566908" y="2710005"/>
            <a:ext cx="9355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Disciplinary and Interdisciplinary Knowledge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D73CF-F0B2-6E42-8801-1921DF7824A2}"/>
              </a:ext>
            </a:extLst>
          </p:cNvPr>
          <p:cNvSpPr/>
          <p:nvPr/>
        </p:nvSpPr>
        <p:spPr>
          <a:xfrm>
            <a:off x="1566907" y="3503537"/>
            <a:ext cx="648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Professional Competencies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F6D45-22F5-D946-B378-EF07F35949C7}"/>
              </a:ext>
            </a:extLst>
          </p:cNvPr>
          <p:cNvSpPr/>
          <p:nvPr/>
        </p:nvSpPr>
        <p:spPr>
          <a:xfrm>
            <a:off x="1566907" y="4297069"/>
            <a:ext cx="8465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Foundational and Transferable Skills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AE76FA-C7FF-564D-AB75-DF2EBCAE3E39}"/>
              </a:ext>
            </a:extLst>
          </p:cNvPr>
          <p:cNvSpPr/>
          <p:nvPr/>
        </p:nvSpPr>
        <p:spPr>
          <a:xfrm>
            <a:off x="1566907" y="5090601"/>
            <a:ext cx="2498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Research</a:t>
            </a:r>
          </a:p>
        </p:txBody>
      </p:sp>
      <p:pic>
        <p:nvPicPr>
          <p:cNvPr id="12" name="Picture 11" descr="A picture containing game&#10;&#10;Description automatically generated">
            <a:extLst>
              <a:ext uri="{FF2B5EF4-FFF2-40B4-BE49-F238E27FC236}">
                <a16:creationId xmlns:a16="http://schemas.microsoft.com/office/drawing/2014/main" id="{2FA0C5B1-22B2-EA4D-987E-25226E82B8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963FE9-DF17-4A43-9CD7-2A67E7D9ACA5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76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1077F1-EF15-124E-B52E-8FCDF1ADAF26}"/>
              </a:ext>
            </a:extLst>
          </p:cNvPr>
          <p:cNvSpPr/>
          <p:nvPr/>
        </p:nvSpPr>
        <p:spPr>
          <a:xfrm>
            <a:off x="1418106" y="954703"/>
            <a:ext cx="9355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Disciplinary and Interdisciplinary Knowledge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1E1B5C-F6F0-9442-8CE5-C8B7091FE697}"/>
              </a:ext>
            </a:extLst>
          </p:cNvPr>
          <p:cNvSpPr/>
          <p:nvPr/>
        </p:nvSpPr>
        <p:spPr>
          <a:xfrm>
            <a:off x="778031" y="3325558"/>
            <a:ext cx="6811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PSM programs must have a majority of STEM </a:t>
            </a:r>
          </a:p>
          <a:p>
            <a:r>
              <a:rPr lang="en-US" sz="2800" dirty="0"/>
              <a:t>courses to be eligible for PSM affiliation. </a:t>
            </a:r>
          </a:p>
        </p:txBody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22AD8CDE-839B-B744-9460-8AEC5C963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79DCC-EB8C-9A4E-81B9-745750089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74"/>
          <a:stretch/>
        </p:blipFill>
        <p:spPr>
          <a:xfrm>
            <a:off x="8008222" y="3325558"/>
            <a:ext cx="3666280" cy="2600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38AA84-F872-9E46-804C-AA428B96F70C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BB0E3C-83D1-274C-A24B-9F08F6FEBC6E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2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245858-215F-4745-B9CF-E2E42CCE928B}"/>
              </a:ext>
            </a:extLst>
          </p:cNvPr>
          <p:cNvSpPr/>
          <p:nvPr/>
        </p:nvSpPr>
        <p:spPr>
          <a:xfrm>
            <a:off x="3205048" y="954703"/>
            <a:ext cx="5781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Professional Competencies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5D744-E390-3D49-B94A-2A4565826B6D}"/>
              </a:ext>
            </a:extLst>
          </p:cNvPr>
          <p:cNvSpPr/>
          <p:nvPr/>
        </p:nvSpPr>
        <p:spPr>
          <a:xfrm>
            <a:off x="949310" y="3325558"/>
            <a:ext cx="6468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PSM students should explore career options and develop abilities defined </a:t>
            </a:r>
          </a:p>
          <a:p>
            <a:r>
              <a:rPr lang="en-US" sz="2800" dirty="0"/>
              <a:t>by a given profession. </a:t>
            </a:r>
          </a:p>
          <a:p>
            <a:endParaRPr lang="en-US" sz="2800" dirty="0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B541F115-AA96-B248-8640-C07A2D819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05DDFC-E5D7-AC4F-88FC-D78BA93B7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74"/>
          <a:stretch/>
        </p:blipFill>
        <p:spPr>
          <a:xfrm>
            <a:off x="8008222" y="3325558"/>
            <a:ext cx="3666280" cy="2600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585CBB-B041-5C4C-85C3-0C6D8D2083FC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7BCA1A-AD76-6449-9BF3-5266B201A39B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7C353-D423-A44F-BD88-9CD29AC9FFB8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0B821039-16D6-5244-BC51-BDF38E9EB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FBABEE-3EF7-B049-8A8F-D389B88A4B23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1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51A65-5FC1-B94F-8D4A-608186A500B6}"/>
              </a:ext>
            </a:extLst>
          </p:cNvPr>
          <p:cNvSpPr/>
          <p:nvPr/>
        </p:nvSpPr>
        <p:spPr>
          <a:xfrm>
            <a:off x="1863062" y="954703"/>
            <a:ext cx="8465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Foundational and Transferable Skills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51EFFF-D8FA-7549-B636-A2BBBE6FD21D}"/>
              </a:ext>
            </a:extLst>
          </p:cNvPr>
          <p:cNvSpPr/>
          <p:nvPr/>
        </p:nvSpPr>
        <p:spPr>
          <a:xfrm>
            <a:off x="674484" y="3325558"/>
            <a:ext cx="70185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PSM students should develop skills that </a:t>
            </a:r>
          </a:p>
          <a:p>
            <a:r>
              <a:rPr lang="en-US" sz="2800" dirty="0"/>
              <a:t>transcend disciplines and are widely applicable.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C0382D96-9445-1B4B-8A1D-27ED99E7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58131E-11B2-0F4C-A3A1-3136450C88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74"/>
          <a:stretch/>
        </p:blipFill>
        <p:spPr>
          <a:xfrm>
            <a:off x="8008222" y="3325558"/>
            <a:ext cx="3666280" cy="2600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52D659-95A5-F04F-9798-C0771EF8E4E4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D24DB-D2B7-BE4D-831B-7B0834EDC915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51A65-5FC1-B94F-8D4A-608186A500B6}"/>
              </a:ext>
            </a:extLst>
          </p:cNvPr>
          <p:cNvSpPr/>
          <p:nvPr/>
        </p:nvSpPr>
        <p:spPr>
          <a:xfrm>
            <a:off x="1863062" y="202228"/>
            <a:ext cx="8465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Foundational and Transferable Skills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C0382D96-9445-1B4B-8A1D-27ED99E7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52D659-95A5-F04F-9798-C0771EF8E4E4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FFC2E7A-D778-2C41-BEE4-74AC20FA0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976610"/>
              </p:ext>
            </p:extLst>
          </p:nvPr>
        </p:nvGraphicFramePr>
        <p:xfrm>
          <a:off x="2438400" y="1152525"/>
          <a:ext cx="7343775" cy="4985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156A7D4-BECD-6449-A4F2-D60EC1A0BF5B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7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38E82-636C-B54A-8882-9C758FE5C816}"/>
              </a:ext>
            </a:extLst>
          </p:cNvPr>
          <p:cNvSpPr/>
          <p:nvPr/>
        </p:nvSpPr>
        <p:spPr>
          <a:xfrm>
            <a:off x="3048000" y="209017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Examples: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Communication skills (oral and written), including public presentations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Leadership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Laboratory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Operations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Teamwork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95D38-0462-DA48-AA63-1ED5004519E9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4292145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37185-897D-294D-A253-546314273AA5}"/>
              </a:ext>
            </a:extLst>
          </p:cNvPr>
          <p:cNvSpPr/>
          <p:nvPr/>
        </p:nvSpPr>
        <p:spPr>
          <a:xfrm>
            <a:off x="4846578" y="954703"/>
            <a:ext cx="2498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Research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B6755-4997-3240-B6BF-6EE38CC35540}"/>
              </a:ext>
            </a:extLst>
          </p:cNvPr>
          <p:cNvSpPr/>
          <p:nvPr/>
        </p:nvSpPr>
        <p:spPr>
          <a:xfrm>
            <a:off x="1498946" y="1795076"/>
            <a:ext cx="6397279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PSM students should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develop the ability to apply the scientific method, statistical analysis;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gain experience in conducting research/field studies;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engage in work-based learning and research in a mentored setting. 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ED4A206D-12C4-CC4C-B06A-3849BDCCF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58EEA-73F9-C443-A4C8-D8D8CE8B1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74"/>
          <a:stretch/>
        </p:blipFill>
        <p:spPr>
          <a:xfrm>
            <a:off x="8008222" y="3325558"/>
            <a:ext cx="3666280" cy="2600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21E63-F16A-3F4B-B66E-283327034DA3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CB0751-7EA3-5C4F-B6D5-FC7DFFB46989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19818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37185-897D-294D-A253-546314273AA5}"/>
              </a:ext>
            </a:extLst>
          </p:cNvPr>
          <p:cNvSpPr/>
          <p:nvPr/>
        </p:nvSpPr>
        <p:spPr>
          <a:xfrm>
            <a:off x="4846578" y="954703"/>
            <a:ext cx="2498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Research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ED4A206D-12C4-CC4C-B06A-3849BDCCF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58EEA-73F9-C443-A4C8-D8D8CE8B1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74"/>
          <a:stretch/>
        </p:blipFill>
        <p:spPr>
          <a:xfrm>
            <a:off x="7865347" y="2262778"/>
            <a:ext cx="3666280" cy="2600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21E63-F16A-3F4B-B66E-283327034DA3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CB0751-7EA3-5C4F-B6D5-FC7DFFB46989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97DDF-1047-DB49-86EE-96AB56D5E115}"/>
              </a:ext>
            </a:extLst>
          </p:cNvPr>
          <p:cNvSpPr txBox="1"/>
          <p:nvPr/>
        </p:nvSpPr>
        <p:spPr>
          <a:xfrm>
            <a:off x="1114425" y="2286000"/>
            <a:ext cx="5381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Co-ops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Capstone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Independent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Traditional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1193362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1E6C7-5970-4F48-9CF2-EE99272DFBB2}"/>
              </a:ext>
            </a:extLst>
          </p:cNvPr>
          <p:cNvSpPr txBox="1"/>
          <p:nvPr/>
        </p:nvSpPr>
        <p:spPr>
          <a:xfrm>
            <a:off x="2111079" y="2805830"/>
            <a:ext cx="8039765" cy="707886"/>
          </a:xfrm>
          <a:prstGeom prst="rect">
            <a:avLst/>
          </a:prstGeom>
          <a:solidFill>
            <a:srgbClr val="FCFF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/>
              <a:t>3) Features of Current PSM Programs</a:t>
            </a: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F0AB7CAC-E148-B143-9932-909815BE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591B63-D7A8-E942-A96C-646D2138697C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11932-B657-C147-9AD1-3E3583391368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9756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E8A74D9-19C3-924F-B774-0E88C8D0DA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592733"/>
              </p:ext>
            </p:extLst>
          </p:nvPr>
        </p:nvGraphicFramePr>
        <p:xfrm>
          <a:off x="1478070" y="0"/>
          <a:ext cx="9125955" cy="621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CA7E9B7-1D37-4F4F-9799-97C32F8011E0}"/>
              </a:ext>
            </a:extLst>
          </p:cNvPr>
          <p:cNvSpPr txBox="1"/>
          <p:nvPr/>
        </p:nvSpPr>
        <p:spPr>
          <a:xfrm>
            <a:off x="5093918" y="3203369"/>
            <a:ext cx="2004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157</a:t>
            </a:r>
          </a:p>
          <a:p>
            <a:pPr algn="ctr"/>
            <a:r>
              <a:rPr lang="en-US" sz="2400"/>
              <a:t>Institutions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90D0BE-57CE-804F-B54B-488E3CB5B643}"/>
              </a:ext>
            </a:extLst>
          </p:cNvPr>
          <p:cNvSpPr/>
          <p:nvPr/>
        </p:nvSpPr>
        <p:spPr>
          <a:xfrm>
            <a:off x="1478069" y="6184017"/>
            <a:ext cx="4090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hlinkClick r:id="rId4"/>
              </a:rPr>
              <a:t>https://www.professionalsciencemasters.org/reports-statistics</a:t>
            </a:r>
            <a:endParaRPr lang="en-US" sz="1200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95A9AAB-4C5B-074E-90EE-6D891E5C7B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3AC81A-9BE9-A041-BDDA-FED2232F3778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76F8D-4B10-C14B-89C8-510369157D66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346411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E8A74D9-19C3-924F-B774-0E88C8D0D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219512"/>
              </p:ext>
            </p:extLst>
          </p:nvPr>
        </p:nvGraphicFramePr>
        <p:xfrm>
          <a:off x="1478070" y="0"/>
          <a:ext cx="9170291" cy="621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CA7E9B7-1D37-4F4F-9799-97C32F8011E0}"/>
              </a:ext>
            </a:extLst>
          </p:cNvPr>
          <p:cNvSpPr txBox="1"/>
          <p:nvPr/>
        </p:nvSpPr>
        <p:spPr>
          <a:xfrm>
            <a:off x="5093918" y="3238994"/>
            <a:ext cx="2004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363</a:t>
            </a:r>
          </a:p>
          <a:p>
            <a:pPr algn="ctr"/>
            <a:r>
              <a:rPr lang="en-US" sz="2400"/>
              <a:t>programs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D86169-5593-3D46-B530-A16F91C9DF2C}"/>
              </a:ext>
            </a:extLst>
          </p:cNvPr>
          <p:cNvSpPr/>
          <p:nvPr/>
        </p:nvSpPr>
        <p:spPr>
          <a:xfrm>
            <a:off x="1478069" y="6187858"/>
            <a:ext cx="4090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https://www.professionalsciencemasters.org/reports-statistics</a:t>
            </a:r>
            <a:endParaRPr lang="en-US" sz="1200" dirty="0"/>
          </a:p>
        </p:txBody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2C8A963D-E600-F544-A000-FA2D836D6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CD3B55-4E8C-174A-A538-DB4AFF8DD220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CA5BF-5FEE-554A-84C8-91C07FE8B804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1122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488E2-65CB-8E47-89AF-9AE59B95E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2" y="198041"/>
            <a:ext cx="9173693" cy="5743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B80BD-7B6D-5741-ADF0-A6A27E09B5BD}"/>
              </a:ext>
            </a:extLst>
          </p:cNvPr>
          <p:cNvSpPr/>
          <p:nvPr/>
        </p:nvSpPr>
        <p:spPr>
          <a:xfrm>
            <a:off x="137328" y="3204052"/>
            <a:ext cx="41489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Sloan Foundation </a:t>
            </a:r>
          </a:p>
          <a:p>
            <a:r>
              <a:rPr lang="en-US" sz="1600" dirty="0"/>
              <a:t>Grants to 14 research universities to support the founding of programs in the natural sciences and mathematics; </a:t>
            </a:r>
          </a:p>
          <a:p>
            <a:endParaRPr lang="en-US" sz="1600" dirty="0"/>
          </a:p>
          <a:p>
            <a:r>
              <a:rPr lang="en-US" sz="1600" dirty="0"/>
              <a:t>12 research institutions with programs in bioinformatics.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014E0-2447-E447-9A98-E014D7CF127A}"/>
              </a:ext>
            </a:extLst>
          </p:cNvPr>
          <p:cNvSpPr txBox="1"/>
          <p:nvPr/>
        </p:nvSpPr>
        <p:spPr>
          <a:xfrm>
            <a:off x="119010" y="2781386"/>
            <a:ext cx="899605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2800" b="1">
                <a:solidFill>
                  <a:srgbClr val="2B2867"/>
                </a:solidFill>
                <a:latin typeface="Al Nile" charset="-78"/>
                <a:ea typeface="Al Nile" charset="-78"/>
                <a:cs typeface="Al Nile" charset="-78"/>
              </a:rPr>
              <a:t>1997: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927C3-C624-8E42-BBE3-A7AF49727660}"/>
              </a:ext>
            </a:extLst>
          </p:cNvPr>
          <p:cNvSpPr/>
          <p:nvPr/>
        </p:nvSpPr>
        <p:spPr>
          <a:xfrm>
            <a:off x="4006648" y="2338073"/>
            <a:ext cx="3594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Sloan Foundation</a:t>
            </a:r>
          </a:p>
          <a:p>
            <a:r>
              <a:rPr lang="en-US" sz="1600" dirty="0"/>
              <a:t>Grant to CGS extended the PSM initiative to Master’s focused Institutions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DB964-D922-1E4A-82B9-9AB027DB0CE6}"/>
              </a:ext>
            </a:extLst>
          </p:cNvPr>
          <p:cNvSpPr txBox="1"/>
          <p:nvPr/>
        </p:nvSpPr>
        <p:spPr>
          <a:xfrm>
            <a:off x="4006649" y="1995325"/>
            <a:ext cx="930063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2800" b="1" dirty="0">
                <a:solidFill>
                  <a:srgbClr val="2B2867"/>
                </a:solidFill>
                <a:latin typeface="Al Nile" charset="-78"/>
                <a:ea typeface="Al Nile" charset="-78"/>
                <a:cs typeface="Al Nile" charset="-78"/>
              </a:rPr>
              <a:t>2001: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3E8C9-D543-BA4C-8C17-0D36399D29B6}"/>
              </a:ext>
            </a:extLst>
          </p:cNvPr>
          <p:cNvSpPr/>
          <p:nvPr/>
        </p:nvSpPr>
        <p:spPr>
          <a:xfrm>
            <a:off x="-1" y="24681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/>
              <a:t>Growth over 20+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D5E13-E49C-224F-A753-8D198F3807A5}"/>
              </a:ext>
            </a:extLst>
          </p:cNvPr>
          <p:cNvSpPr txBox="1"/>
          <p:nvPr/>
        </p:nvSpPr>
        <p:spPr>
          <a:xfrm>
            <a:off x="9457800" y="1863544"/>
            <a:ext cx="907621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2800" b="1" dirty="0">
                <a:solidFill>
                  <a:srgbClr val="2B2867"/>
                </a:solidFill>
                <a:latin typeface="Al Nile" charset="-78"/>
                <a:ea typeface="Al Nile" charset="-78"/>
                <a:cs typeface="Al Nile" charset="-78"/>
              </a:rPr>
              <a:t>2013: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21F51-61B9-B243-8452-04A5AC15EC3E}"/>
              </a:ext>
            </a:extLst>
          </p:cNvPr>
          <p:cNvSpPr txBox="1"/>
          <p:nvPr/>
        </p:nvSpPr>
        <p:spPr>
          <a:xfrm>
            <a:off x="9470133" y="2232875"/>
            <a:ext cx="230867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800"/>
            </a:lvl1pPr>
          </a:lstStyle>
          <a:p>
            <a:pPr algn="l"/>
            <a:r>
              <a:rPr lang="en-US" sz="2000" b="1" dirty="0"/>
              <a:t>300th program</a:t>
            </a:r>
          </a:p>
        </p:txBody>
      </p:sp>
      <p:pic>
        <p:nvPicPr>
          <p:cNvPr id="12" name="Picture 11" descr="A picture containing game&#10;&#10;Description automatically generated">
            <a:extLst>
              <a:ext uri="{FF2B5EF4-FFF2-40B4-BE49-F238E27FC236}">
                <a16:creationId xmlns:a16="http://schemas.microsoft.com/office/drawing/2014/main" id="{DA1AFAF2-E1E2-A24D-BA4A-364A1736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B5A2FA-45E0-6345-ABE5-598D87692C0E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544C49-ED0E-514E-9FD5-E7A5FD5018B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36488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06B2A1-1288-3C42-890C-25DAD03653B7}"/>
              </a:ext>
            </a:extLst>
          </p:cNvPr>
          <p:cNvSpPr/>
          <p:nvPr/>
        </p:nvSpPr>
        <p:spPr>
          <a:xfrm>
            <a:off x="2972844" y="2551524"/>
            <a:ext cx="6246312" cy="707886"/>
          </a:xfrm>
          <a:prstGeom prst="rect">
            <a:avLst/>
          </a:prstGeom>
          <a:solidFill>
            <a:srgbClr val="FCFF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/>
              <a:t>4) Setting up a PSM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0891A-A576-4941-AB91-CF73BB742303}"/>
              </a:ext>
            </a:extLst>
          </p:cNvPr>
          <p:cNvSpPr txBox="1"/>
          <p:nvPr/>
        </p:nvSpPr>
        <p:spPr>
          <a:xfrm>
            <a:off x="3248105" y="3394658"/>
            <a:ext cx="5695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It takes a pioneer </a:t>
            </a:r>
            <a:r>
              <a:rPr lang="en-US" sz="2800" i="1" dirty="0">
                <a:latin typeface="Century Gothic"/>
                <a:cs typeface="Century Gothic"/>
              </a:rPr>
              <a:t>and</a:t>
            </a:r>
            <a:r>
              <a:rPr lang="en-US" sz="2800" dirty="0">
                <a:latin typeface="Century Gothic"/>
                <a:cs typeface="Century Gothic"/>
              </a:rPr>
              <a:t> a village!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6ED477D7-1003-DE48-B6BA-6687648A2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3F70EA-7410-2544-AA43-656BA5B4268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3B382-CF26-1442-85CB-B758D617F468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279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BA27C3-5066-5F49-8CB6-3B3B4ED6BAFE}"/>
              </a:ext>
            </a:extLst>
          </p:cNvPr>
          <p:cNvSpPr/>
          <p:nvPr/>
        </p:nvSpPr>
        <p:spPr>
          <a:xfrm>
            <a:off x="2640904" y="1959367"/>
            <a:ext cx="6910192" cy="2939266"/>
          </a:xfrm>
          <a:prstGeom prst="rect">
            <a:avLst/>
          </a:prstGeom>
          <a:solidFill>
            <a:srgbClr val="FCFF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What is the need, why is it growing, and what is a solution?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How are PSM programs ahead of the curve?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Features of current PSM Programs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Setting up a PSM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A3202-0721-4040-984D-587F54BCA53F}"/>
              </a:ext>
            </a:extLst>
          </p:cNvPr>
          <p:cNvSpPr txBox="1"/>
          <p:nvPr/>
        </p:nvSpPr>
        <p:spPr>
          <a:xfrm>
            <a:off x="535836" y="954703"/>
            <a:ext cx="5748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Thoughts “worth spreading”: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0A5535D2-3E0C-B942-A0FE-64186A905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30419-5042-104B-9EAB-CDD0F987418A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EAEC7B-C9BE-594E-A8C6-CD6DF1A6C050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C033C-4128-3346-B64C-44950E27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026" y="2585638"/>
            <a:ext cx="3471987" cy="2121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CE4F5-93B9-D241-87B4-126390826703}"/>
              </a:ext>
            </a:extLst>
          </p:cNvPr>
          <p:cNvSpPr txBox="1"/>
          <p:nvPr/>
        </p:nvSpPr>
        <p:spPr>
          <a:xfrm>
            <a:off x="418843" y="674162"/>
            <a:ext cx="323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Develop Curriculum: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DD4DB-77DE-C34E-9EB8-7E6FB100710B}"/>
              </a:ext>
            </a:extLst>
          </p:cNvPr>
          <p:cNvSpPr txBox="1"/>
          <p:nvPr/>
        </p:nvSpPr>
        <p:spPr>
          <a:xfrm>
            <a:off x="418843" y="1542395"/>
            <a:ext cx="750718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Define</a:t>
            </a:r>
            <a:r>
              <a:rPr lang="en-US" sz="2800" dirty="0"/>
              <a:t> program focus (biotech, comp. sci etc.)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Evaluate</a:t>
            </a:r>
            <a:r>
              <a:rPr lang="en-US" sz="2800" dirty="0"/>
              <a:t> needs: University, market need and </a:t>
            </a:r>
          </a:p>
          <a:p>
            <a:r>
              <a:rPr lang="en-US" sz="2800" dirty="0"/>
              <a:t>     student interest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Seek</a:t>
            </a:r>
            <a:r>
              <a:rPr lang="en-US" sz="2800" dirty="0"/>
              <a:t> approvals: University Leadership/faculty; </a:t>
            </a:r>
          </a:p>
          <a:p>
            <a:r>
              <a:rPr lang="en-US" sz="2800" dirty="0"/>
              <a:t>      emphasize revenue stream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Select or develop </a:t>
            </a:r>
            <a:r>
              <a:rPr lang="en-US" sz="2800" dirty="0"/>
              <a:t>STEM courses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Select or develop </a:t>
            </a:r>
            <a:r>
              <a:rPr lang="en-US" sz="2800" dirty="0"/>
              <a:t>professional development</a:t>
            </a:r>
          </a:p>
          <a:p>
            <a:r>
              <a:rPr lang="en-US" sz="2800" dirty="0"/>
              <a:t>      courses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21F820A8-329F-2A4A-9AD7-D81118EBE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D33610-87C4-B742-9329-9B6C7F68146D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3A4D6-0A0C-4E49-BE4D-F38D0973112A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7243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718800" y="2411826"/>
            <a:ext cx="7067069" cy="35317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Wingdings 2" charset="0"/>
              <a:buNone/>
            </a:pPr>
            <a:endParaRPr lang="en-US" sz="1050" b="1" dirty="0">
              <a:latin typeface="Century Gothic"/>
              <a:ea typeface="ＭＳ Ｐゴシック" charset="0"/>
              <a:cs typeface="Century Gothic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 Contact, meet and educate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 internship providers/employers</a:t>
            </a:r>
          </a:p>
          <a:p>
            <a:pPr>
              <a:spcBef>
                <a:spcPct val="0"/>
              </a:spcBef>
            </a:pPr>
            <a:endParaRPr lang="en-US" sz="1050" dirty="0">
              <a:solidFill>
                <a:srgbClr val="0000FF"/>
              </a:solidFill>
              <a:latin typeface="Century Gothic"/>
              <a:ea typeface="ＭＳ Ｐゴシック" charset="0"/>
              <a:cs typeface="Century Gothic"/>
            </a:endParaRPr>
          </a:p>
          <a:p>
            <a:pPr>
              <a:spcBef>
                <a:spcPct val="0"/>
              </a:spcBef>
            </a:pPr>
            <a:r>
              <a:rPr lang="en-US" sz="2400" b="1" dirty="0">
                <a:latin typeface="Century Gothic"/>
                <a:ea typeface="ＭＳ Ｐゴシック" charset="0"/>
                <a:cs typeface="Century Gothic"/>
              </a:rPr>
              <a:t>  </a:t>
            </a:r>
            <a:r>
              <a:rPr lang="en-US" sz="2400" dirty="0">
                <a:solidFill>
                  <a:srgbClr val="3366FF"/>
                </a:solidFill>
                <a:latin typeface="Century Gothic"/>
                <a:ea typeface="ＭＳ Ｐゴシック" charset="0"/>
                <a:cs typeface="Century Gothic"/>
              </a:rPr>
              <a:t>Familiarize </a:t>
            </a: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with PSM concept</a:t>
            </a:r>
          </a:p>
          <a:p>
            <a:pPr marL="0" indent="0">
              <a:spcBef>
                <a:spcPct val="0"/>
              </a:spcBef>
              <a:buNone/>
            </a:pPr>
            <a:endParaRPr lang="en-US" sz="1050" dirty="0">
              <a:latin typeface="Century Gothic"/>
              <a:ea typeface="ＭＳ Ｐゴシック" charset="0"/>
              <a:cs typeface="Century Gothic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  Emphasize possible </a:t>
            </a:r>
            <a:r>
              <a:rPr lang="en-US" sz="2400" dirty="0">
                <a:solidFill>
                  <a:srgbClr val="3366FF"/>
                </a:solidFill>
                <a:latin typeface="Century Gothic"/>
                <a:ea typeface="ＭＳ Ｐゴシック" charset="0"/>
                <a:cs typeface="Century Gothic"/>
              </a:rPr>
              <a:t>influence on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      </a:t>
            </a:r>
            <a:r>
              <a:rPr lang="en-US" sz="2400" dirty="0">
                <a:solidFill>
                  <a:srgbClr val="3366FF"/>
                </a:solidFill>
                <a:latin typeface="Century Gothic"/>
                <a:ea typeface="ＭＳ Ｐゴシック" charset="0"/>
                <a:cs typeface="Century Gothic"/>
              </a:rPr>
              <a:t>employee training </a:t>
            </a:r>
            <a:r>
              <a:rPr lang="en-US" sz="2400" i="1" dirty="0">
                <a:latin typeface="Century Gothic"/>
                <a:ea typeface="ＭＳ Ｐゴシック" charset="0"/>
                <a:cs typeface="Century Gothic"/>
              </a:rPr>
              <a:t>before </a:t>
            </a: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employment</a:t>
            </a:r>
          </a:p>
          <a:p>
            <a:pPr marL="0" indent="0">
              <a:spcBef>
                <a:spcPct val="0"/>
              </a:spcBef>
              <a:buNone/>
            </a:pPr>
            <a:endParaRPr lang="en-US" sz="1050" dirty="0">
              <a:latin typeface="Century Gothic"/>
              <a:ea typeface="ＭＳ Ｐゴシック" charset="0"/>
              <a:cs typeface="Century Gothic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  Emphasize </a:t>
            </a:r>
            <a:r>
              <a:rPr lang="en-US" sz="2400" dirty="0">
                <a:solidFill>
                  <a:srgbClr val="3366FF"/>
                </a:solidFill>
                <a:latin typeface="Century Gothic"/>
                <a:ea typeface="ＭＳ Ｐゴシック" charset="0"/>
                <a:cs typeface="Century Gothic"/>
              </a:rPr>
              <a:t>local recruitment </a:t>
            </a:r>
            <a:r>
              <a:rPr lang="en-US" sz="2400" dirty="0">
                <a:latin typeface="Century Gothic"/>
                <a:ea typeface="ＭＳ Ｐゴシック" charset="0"/>
                <a:cs typeface="Century Gothic"/>
              </a:rPr>
              <a:t>opportunities</a:t>
            </a:r>
            <a:endParaRPr lang="en-US" sz="2400" dirty="0">
              <a:solidFill>
                <a:srgbClr val="3366FF"/>
              </a:solidFill>
              <a:latin typeface="Century Gothic"/>
              <a:ea typeface="ＭＳ Ｐゴシック" charset="0"/>
              <a:cs typeface="Century Gothic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050" dirty="0">
              <a:solidFill>
                <a:srgbClr val="3366FF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2" name="Picture 1" descr="Screen shot 2011-10-28 at 10.35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26" y="2830403"/>
            <a:ext cx="3107491" cy="2175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16315" y="1418881"/>
            <a:ext cx="9735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/>
                <a:cs typeface="Century Gothic"/>
              </a:rPr>
              <a:t>Make connections with internship providers/employers:</a:t>
            </a:r>
          </a:p>
        </p:txBody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0668BD89-55F2-4440-AB13-BFD950E0E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1B321E-7AD7-0444-BCD7-5DBD1310AF1C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6D3C68-E8EC-1746-A6B0-1B498A4D651D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30280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F2156-1631-FD4E-BA07-4D5AF664B453}"/>
              </a:ext>
            </a:extLst>
          </p:cNvPr>
          <p:cNvSpPr/>
          <p:nvPr/>
        </p:nvSpPr>
        <p:spPr>
          <a:xfrm>
            <a:off x="4842240" y="781611"/>
            <a:ext cx="2813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EXPENSES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B21AB-8F2F-0342-9B8A-A8B32B515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328" y="2273197"/>
            <a:ext cx="3822700" cy="224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4176DE-1BB8-F04A-A98B-1FE59CEE7489}"/>
              </a:ext>
            </a:extLst>
          </p:cNvPr>
          <p:cNvSpPr txBox="1"/>
          <p:nvPr/>
        </p:nvSpPr>
        <p:spPr>
          <a:xfrm>
            <a:off x="681348" y="1688987"/>
            <a:ext cx="11135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Primary</a:t>
            </a:r>
            <a:r>
              <a:rPr lang="en-US" sz="2400" dirty="0"/>
              <a:t>:</a:t>
            </a:r>
          </a:p>
          <a:p>
            <a:pPr lvl="1"/>
            <a:r>
              <a:rPr lang="en-US" sz="2400" dirty="0"/>
              <a:t>Program Director/Pioneer/Advisor</a:t>
            </a:r>
          </a:p>
          <a:p>
            <a:pPr lvl="1"/>
            <a:r>
              <a:rPr lang="en-US" sz="2400" dirty="0"/>
              <a:t>Professional Development courses </a:t>
            </a:r>
          </a:p>
          <a:p>
            <a:pPr lvl="1"/>
            <a:r>
              <a:rPr lang="en-US" sz="2400" dirty="0"/>
              <a:t>(instructor salaries or transfer of funds)</a:t>
            </a:r>
          </a:p>
          <a:p>
            <a:pPr lvl="1"/>
            <a:endParaRPr lang="en-US" sz="2400" dirty="0"/>
          </a:p>
          <a:p>
            <a:r>
              <a:rPr lang="en-US" sz="2400" b="1" dirty="0"/>
              <a:t>Secondary:</a:t>
            </a:r>
          </a:p>
          <a:p>
            <a:pPr lvl="1"/>
            <a:r>
              <a:rPr lang="en-US" sz="2400" dirty="0"/>
              <a:t>Marketing/Recruitment</a:t>
            </a:r>
          </a:p>
          <a:p>
            <a:pPr lvl="1"/>
            <a:r>
              <a:rPr lang="en-US" sz="2400" dirty="0"/>
              <a:t>Program/student events</a:t>
            </a:r>
          </a:p>
          <a:p>
            <a:pPr lvl="1"/>
            <a:r>
              <a:rPr lang="en-US" sz="2400" dirty="0"/>
              <a:t>Travel for Faculty, Staff, Students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E1083-43EB-FD4F-88BA-B87BD2FFE295}"/>
              </a:ext>
            </a:extLst>
          </p:cNvPr>
          <p:cNvSpPr txBox="1"/>
          <p:nvPr/>
        </p:nvSpPr>
        <p:spPr>
          <a:xfrm>
            <a:off x="681347" y="5347353"/>
            <a:ext cx="1113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Break-even analysis: 10 to 30 students per cohort (small to modest sized programs) </a:t>
            </a:r>
          </a:p>
        </p:txBody>
      </p:sp>
      <p:pic>
        <p:nvPicPr>
          <p:cNvPr id="9" name="Picture 8" descr="A picture containing game&#10;&#10;Description automatically generated">
            <a:extLst>
              <a:ext uri="{FF2B5EF4-FFF2-40B4-BE49-F238E27FC236}">
                <a16:creationId xmlns:a16="http://schemas.microsoft.com/office/drawing/2014/main" id="{7C691743-1E7A-EE44-A0FF-E103F3B68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2F80CF-143F-5B4E-8425-232C68E4DE0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7B4A0-BEE3-3442-8F70-B015167BAEB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16558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31B3A4-60EF-C74D-B0F0-356150E5FB18}"/>
              </a:ext>
            </a:extLst>
          </p:cNvPr>
          <p:cNvSpPr/>
          <p:nvPr/>
        </p:nvSpPr>
        <p:spPr>
          <a:xfrm>
            <a:off x="4817078" y="497503"/>
            <a:ext cx="2814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AFFILIATION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3D655-2F6F-D044-8BAC-1159C1B7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222" y="2424238"/>
            <a:ext cx="3896046" cy="2374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83F409-7F0B-9D42-8F40-1459EB9E9BF7}"/>
              </a:ext>
            </a:extLst>
          </p:cNvPr>
          <p:cNvSpPr txBox="1"/>
          <p:nvPr/>
        </p:nvSpPr>
        <p:spPr>
          <a:xfrm>
            <a:off x="750849" y="2011293"/>
            <a:ext cx="6880410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Power of the crowd</a:t>
            </a:r>
            <a:r>
              <a:rPr lang="en-US" sz="2400" b="1" dirty="0">
                <a:latin typeface="Century Gothic"/>
                <a:cs typeface="Century Gothic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Setting standards/requirements</a:t>
            </a:r>
            <a:r>
              <a:rPr lang="en-US" sz="2400" b="1" dirty="0">
                <a:latin typeface="Century Gothic"/>
                <a:cs typeface="Century Gothic"/>
              </a:rPr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Official declaration that someone cares </a:t>
            </a:r>
          </a:p>
          <a:p>
            <a:r>
              <a:rPr lang="en-US" sz="2400" dirty="0">
                <a:latin typeface="Century Gothic"/>
                <a:cs typeface="Century Gothic"/>
              </a:rPr>
              <a:t>    for education in this arena</a:t>
            </a:r>
            <a:r>
              <a:rPr lang="en-US" sz="2400" b="1" dirty="0">
                <a:latin typeface="Century Gothic"/>
                <a:cs typeface="Century Gothic"/>
              </a:rPr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/>
                <a:cs typeface="Century Gothic"/>
              </a:rPr>
              <a:t>Easier to find support/recognition by other </a:t>
            </a:r>
          </a:p>
          <a:p>
            <a:r>
              <a:rPr lang="en-US" sz="2400" dirty="0">
                <a:latin typeface="Century Gothic"/>
                <a:cs typeface="Century Gothic"/>
              </a:rPr>
              <a:t>    entities such as WAGS, CGS, AAMC, NAS</a:t>
            </a:r>
            <a:r>
              <a:rPr lang="en-US" sz="2400" b="1" dirty="0">
                <a:latin typeface="Century Gothic"/>
                <a:cs typeface="Century Gothic"/>
              </a:rPr>
              <a:t>!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19B5FEC3-D38F-0846-8FD1-451BAE0C7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6714BD-5519-274C-B993-74A291F789B2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373F17-A928-4249-970D-0079A33B50CD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8520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16795" y="2187633"/>
            <a:ext cx="84451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Century Gothic"/>
                <a:cs typeface="Century Gothic"/>
              </a:rPr>
              <a:t>Branding</a:t>
            </a:r>
            <a:r>
              <a:rPr lang="en-US" sz="2400" dirty="0">
                <a:latin typeface="Century Gothic"/>
                <a:cs typeface="Century Gothic"/>
              </a:rPr>
              <a:t> is crucial to the </a:t>
            </a:r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success</a:t>
            </a:r>
            <a:r>
              <a:rPr lang="en-US" sz="2400" b="1" dirty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of a program.</a:t>
            </a:r>
          </a:p>
          <a:p>
            <a:pPr lvl="0"/>
            <a:endParaRPr lang="en-US" sz="2400" dirty="0">
              <a:latin typeface="Century Gothic"/>
              <a:cs typeface="Century Gothic"/>
            </a:endParaRPr>
          </a:p>
          <a:p>
            <a:pPr lvl="0"/>
            <a:r>
              <a:rPr lang="en-US" sz="2400" b="1" dirty="0">
                <a:latin typeface="Century Gothic"/>
                <a:cs typeface="Century Gothic"/>
              </a:rPr>
              <a:t>Branding</a:t>
            </a:r>
            <a:r>
              <a:rPr lang="en-US" sz="2400" dirty="0">
                <a:latin typeface="Century Gothic"/>
                <a:cs typeface="Century Gothic"/>
              </a:rPr>
              <a:t> can influence whether students will </a:t>
            </a:r>
          </a:p>
          <a:p>
            <a:pPr lvl="0"/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accept a new </a:t>
            </a:r>
            <a:r>
              <a:rPr lang="en-US" sz="2400" dirty="0">
                <a:latin typeface="Century Gothic"/>
                <a:cs typeface="Century Gothic"/>
              </a:rPr>
              <a:t>the program.</a:t>
            </a:r>
          </a:p>
          <a:p>
            <a:pPr lvl="0"/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b="1" dirty="0">
                <a:latin typeface="Century Gothic"/>
                <a:cs typeface="Century Gothic"/>
              </a:rPr>
              <a:t>Effective branding </a:t>
            </a:r>
            <a:r>
              <a:rPr lang="en-US" sz="2400" dirty="0">
                <a:latin typeface="Century Gothic"/>
                <a:cs typeface="Century Gothic"/>
              </a:rPr>
              <a:t>enables the student to </a:t>
            </a:r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easily identify </a:t>
            </a:r>
            <a:r>
              <a:rPr lang="en-US" sz="2400" dirty="0">
                <a:latin typeface="Century Gothic"/>
                <a:cs typeface="Century Gothic"/>
              </a:rPr>
              <a:t>the program because the features and benefits have been communicated effectively.</a:t>
            </a:r>
          </a:p>
          <a:p>
            <a:pPr lvl="0"/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8353" y="6479094"/>
            <a:ext cx="89311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Modified from: :</a:t>
            </a:r>
            <a:r>
              <a:rPr lang="en-US" sz="1000" u="sng" dirty="0"/>
              <a:t>https://</a:t>
            </a:r>
            <a:r>
              <a:rPr lang="en-US" sz="1000" u="sng" dirty="0" err="1"/>
              <a:t>www.boundless.com</a:t>
            </a:r>
            <a:r>
              <a:rPr lang="en-US" sz="1000" u="sng" dirty="0"/>
              <a:t>/marketing/textbooks/boundless-marketing-textbook/branding-and-packaging-10/branding-74/value-of-branding-371-611/</a:t>
            </a:r>
            <a:r>
              <a:rPr lang="en-US" sz="100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FA816-E6C3-0D4A-ACA8-9DB1F1573532}"/>
              </a:ext>
            </a:extLst>
          </p:cNvPr>
          <p:cNvSpPr/>
          <p:nvPr/>
        </p:nvSpPr>
        <p:spPr>
          <a:xfrm>
            <a:off x="3159526" y="600760"/>
            <a:ext cx="6008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BRANDING via AFFILIATION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9256898F-4C79-474C-9611-AE7B672DB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56812F-ECAE-2E4D-B314-FD2881A73ED2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D07C8-C5BE-6E41-90ED-4CB02C0E5294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22168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6" name="Picture 5" descr="A picture containing meter&#10;&#10;Description automatically generated">
            <a:extLst>
              <a:ext uri="{FF2B5EF4-FFF2-40B4-BE49-F238E27FC236}">
                <a16:creationId xmlns:a16="http://schemas.microsoft.com/office/drawing/2014/main" id="{7D9D456B-AB06-9144-93FF-0D20CD01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645452"/>
            <a:ext cx="7518400" cy="194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3939C5-AD18-F94D-B8B1-60885A4725DC}"/>
              </a:ext>
            </a:extLst>
          </p:cNvPr>
          <p:cNvSpPr txBox="1"/>
          <p:nvPr/>
        </p:nvSpPr>
        <p:spPr>
          <a:xfrm>
            <a:off x="2336800" y="3537427"/>
            <a:ext cx="7544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Provides guidance for new and existing programs</a:t>
            </a:r>
          </a:p>
          <a:p>
            <a:pPr algn="ctr"/>
            <a:r>
              <a:rPr lang="en-US" sz="2800" dirty="0"/>
              <a:t>Reviews and approves program affiliation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281A3-7F64-5A4D-898A-108F55CE3D37}"/>
              </a:ext>
            </a:extLst>
          </p:cNvPr>
          <p:cNvSpPr txBox="1"/>
          <p:nvPr/>
        </p:nvSpPr>
        <p:spPr>
          <a:xfrm>
            <a:off x="4875826" y="4611231"/>
            <a:ext cx="2440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https://www.npsma.org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715512-A03C-DA46-85DE-2C43E23BC003}"/>
              </a:ext>
            </a:extLst>
          </p:cNvPr>
          <p:cNvSpPr/>
          <p:nvPr/>
        </p:nvSpPr>
        <p:spPr>
          <a:xfrm>
            <a:off x="4817078" y="497503"/>
            <a:ext cx="2814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AFFILIATION</a:t>
            </a:r>
          </a:p>
        </p:txBody>
      </p:sp>
      <p:pic>
        <p:nvPicPr>
          <p:cNvPr id="9" name="Picture 8" descr="A picture containing game&#10;&#10;Description automatically generated">
            <a:extLst>
              <a:ext uri="{FF2B5EF4-FFF2-40B4-BE49-F238E27FC236}">
                <a16:creationId xmlns:a16="http://schemas.microsoft.com/office/drawing/2014/main" id="{E4358A75-D266-6542-B952-85AF30DC7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2B294F-3D7A-2840-9BD0-A2D9A637F2A0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A9709-461C-494F-8FA3-B17018BDACFF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75256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31CC-8511-4D40-AB02-F6812E4BB18D}"/>
              </a:ext>
            </a:extLst>
          </p:cNvPr>
          <p:cNvSpPr txBox="1"/>
          <p:nvPr/>
        </p:nvSpPr>
        <p:spPr>
          <a:xfrm>
            <a:off x="1488830" y="3075057"/>
            <a:ext cx="921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Challenges and Opportunities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BCA685B1-681B-E44C-AB18-CC931C27D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977948-0FBE-444B-B3AB-238BD1AEFE0B}"/>
              </a:ext>
            </a:extLst>
          </p:cNvPr>
          <p:cNvSpPr/>
          <p:nvPr/>
        </p:nvSpPr>
        <p:spPr>
          <a:xfrm>
            <a:off x="0" y="6823856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5867C-426D-6B48-8C33-CDC06555F79A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1219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31CC-8511-4D40-AB02-F6812E4BB18D}"/>
              </a:ext>
            </a:extLst>
          </p:cNvPr>
          <p:cNvSpPr txBox="1"/>
          <p:nvPr/>
        </p:nvSpPr>
        <p:spPr>
          <a:xfrm>
            <a:off x="1488830" y="954703"/>
            <a:ext cx="921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Challenges and Opportunities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949F7A6-3996-6D4D-986B-D1A6BE038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261605" y="2288340"/>
            <a:ext cx="5665913" cy="3187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09DC7-5FA7-8D4B-8EA7-89AA5A4EE600}"/>
              </a:ext>
            </a:extLst>
          </p:cNvPr>
          <p:cNvSpPr txBox="1"/>
          <p:nvPr/>
        </p:nvSpPr>
        <p:spPr>
          <a:xfrm>
            <a:off x="3184318" y="5275361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www.peoplematters.in/article/sme-talent/onboarding-challenges-in-smes-149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8" name="Picture 7" descr="A close up of a street sign&#10;&#10;Description automatically generated">
            <a:extLst>
              <a:ext uri="{FF2B5EF4-FFF2-40B4-BE49-F238E27FC236}">
                <a16:creationId xmlns:a16="http://schemas.microsoft.com/office/drawing/2014/main" id="{7B3E1A51-0344-F84F-8201-DB99DD9AE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05585" y="2288340"/>
            <a:ext cx="5424810" cy="3187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D42F3-A037-304E-96E5-B9B309DFB4B5}"/>
              </a:ext>
            </a:extLst>
          </p:cNvPr>
          <p:cNvSpPr txBox="1"/>
          <p:nvPr/>
        </p:nvSpPr>
        <p:spPr>
          <a:xfrm>
            <a:off x="9187195" y="5275360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6" tooltip="http://www.picserver.org/o/opportunit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10" name="Picture 9" descr="A picture containing game&#10;&#10;Description automatically generated">
            <a:extLst>
              <a:ext uri="{FF2B5EF4-FFF2-40B4-BE49-F238E27FC236}">
                <a16:creationId xmlns:a16="http://schemas.microsoft.com/office/drawing/2014/main" id="{6DD48C4C-CB3F-4A41-A181-EA0B7D44E4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059EEE-8E04-4743-B575-AD2C7A1AB02D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C25925-AC2F-2D4B-9CF9-82A682828412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47688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31CC-8511-4D40-AB02-F6812E4BB18D}"/>
              </a:ext>
            </a:extLst>
          </p:cNvPr>
          <p:cNvSpPr txBox="1"/>
          <p:nvPr/>
        </p:nvSpPr>
        <p:spPr>
          <a:xfrm>
            <a:off x="1491936" y="841930"/>
            <a:ext cx="921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Challenges and Opportunities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949F7A6-3996-6D4D-986B-D1A6BE038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36786" y="2255932"/>
            <a:ext cx="2174915" cy="1223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09DC7-5FA7-8D4B-8EA7-89AA5A4EE600}"/>
              </a:ext>
            </a:extLst>
          </p:cNvPr>
          <p:cNvSpPr txBox="1"/>
          <p:nvPr/>
        </p:nvSpPr>
        <p:spPr>
          <a:xfrm>
            <a:off x="3184318" y="5275361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www.peoplematters.in/article/sme-talent/onboarding-challenges-in-smes-149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8" name="Picture 7" descr="A close up of a street sign&#10;&#10;Description automatically generated">
            <a:extLst>
              <a:ext uri="{FF2B5EF4-FFF2-40B4-BE49-F238E27FC236}">
                <a16:creationId xmlns:a16="http://schemas.microsoft.com/office/drawing/2014/main" id="{7B3E1A51-0344-F84F-8201-DB99DD9AE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5999" y="2255932"/>
            <a:ext cx="2082366" cy="1223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D42F3-A037-304E-96E5-B9B309DFB4B5}"/>
              </a:ext>
            </a:extLst>
          </p:cNvPr>
          <p:cNvSpPr txBox="1"/>
          <p:nvPr/>
        </p:nvSpPr>
        <p:spPr>
          <a:xfrm>
            <a:off x="9187195" y="5275360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6" tooltip="http://www.picserver.org/o/opportunit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2A6CB-8FEA-FC4D-913B-111792A9B64F}"/>
              </a:ext>
            </a:extLst>
          </p:cNvPr>
          <p:cNvSpPr txBox="1"/>
          <p:nvPr/>
        </p:nvSpPr>
        <p:spPr>
          <a:xfrm>
            <a:off x="636786" y="4006702"/>
            <a:ext cx="4908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Recruitment of qualified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Gaining institutional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Measuring student outcomes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2D2D6-FB44-0342-B642-6E9FC9F7D57C}"/>
              </a:ext>
            </a:extLst>
          </p:cNvPr>
          <p:cNvSpPr txBox="1"/>
          <p:nvPr/>
        </p:nvSpPr>
        <p:spPr>
          <a:xfrm>
            <a:off x="5928158" y="4006702"/>
            <a:ext cx="626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Engagement with the business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Participate in workforce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 an additional educational path for non-traditional students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 descr="A picture containing game&#10;&#10;Description automatically generated">
            <a:extLst>
              <a:ext uri="{FF2B5EF4-FFF2-40B4-BE49-F238E27FC236}">
                <a16:creationId xmlns:a16="http://schemas.microsoft.com/office/drawing/2014/main" id="{91180BDC-B8E1-6343-B959-645D40EA44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BA8B52-05DA-BC45-A9B7-B200FDAB529D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D0A0C-E87F-9F4E-B2AB-930F73AFFB62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1755044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09DC7-5FA7-8D4B-8EA7-89AA5A4EE600}"/>
              </a:ext>
            </a:extLst>
          </p:cNvPr>
          <p:cNvSpPr txBox="1"/>
          <p:nvPr/>
        </p:nvSpPr>
        <p:spPr>
          <a:xfrm>
            <a:off x="3184318" y="5275361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www.peoplematters.in/article/sme-talent/onboarding-challenges-in-smes-149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A1938-065B-0E4C-9456-1729BC11F872}"/>
              </a:ext>
            </a:extLst>
          </p:cNvPr>
          <p:cNvSpPr txBox="1"/>
          <p:nvPr/>
        </p:nvSpPr>
        <p:spPr>
          <a:xfrm>
            <a:off x="3184318" y="5764797"/>
            <a:ext cx="5070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Outcomes for PSM alumni 2013</a:t>
            </a:r>
            <a:endParaRPr lang="en-US" sz="1200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B292290-211C-1849-B924-4D38FC31D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61837" y="275275"/>
            <a:ext cx="1534309" cy="863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38BAC5-3DB4-BC47-9095-80726E0B1242}"/>
              </a:ext>
            </a:extLst>
          </p:cNvPr>
          <p:cNvSpPr txBox="1"/>
          <p:nvPr/>
        </p:nvSpPr>
        <p:spPr>
          <a:xfrm>
            <a:off x="2083609" y="275275"/>
            <a:ext cx="76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Measuring Student Outcomes</a:t>
            </a:r>
          </a:p>
        </p:txBody>
      </p:sp>
      <p:pic>
        <p:nvPicPr>
          <p:cNvPr id="11" name="Picture 10" descr="A picture containing game&#10;&#10;Description automatically generated">
            <a:extLst>
              <a:ext uri="{FF2B5EF4-FFF2-40B4-BE49-F238E27FC236}">
                <a16:creationId xmlns:a16="http://schemas.microsoft.com/office/drawing/2014/main" id="{22B3FB16-1703-654F-8CB3-80EFD07542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2C423E-68C2-AB42-9DE0-5466991F4BF0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FA41C-C2BF-284E-B2E8-3D403E99DFE0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31807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B0815-0DC1-AE43-903C-F3693301832A}"/>
              </a:ext>
            </a:extLst>
          </p:cNvPr>
          <p:cNvSpPr/>
          <p:nvPr/>
        </p:nvSpPr>
        <p:spPr>
          <a:xfrm>
            <a:off x="1413179" y="2767280"/>
            <a:ext cx="9365641" cy="1323439"/>
          </a:xfrm>
          <a:prstGeom prst="rect">
            <a:avLst/>
          </a:prstGeom>
          <a:solidFill>
            <a:srgbClr val="FCFF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dirty="0"/>
              <a:t>1) What is the need, why is it growing, and </a:t>
            </a:r>
          </a:p>
          <a:p>
            <a:r>
              <a:rPr lang="en-US" sz="4000" b="1" dirty="0"/>
              <a:t>       what is a solution?</a:t>
            </a:r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D3081157-1A33-3546-9819-8062B497B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B7B9F7-2E1E-FD4B-AC4F-81BBB642C64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DA481-2C6D-AE48-A7AD-B20C23475449}"/>
              </a:ext>
            </a:extLst>
          </p:cNvPr>
          <p:cNvSpPr txBox="1"/>
          <p:nvPr/>
        </p:nvSpPr>
        <p:spPr>
          <a:xfrm>
            <a:off x="0" y="6559748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40818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09DC7-5FA7-8D4B-8EA7-89AA5A4EE600}"/>
              </a:ext>
            </a:extLst>
          </p:cNvPr>
          <p:cNvSpPr txBox="1"/>
          <p:nvPr/>
        </p:nvSpPr>
        <p:spPr>
          <a:xfrm>
            <a:off x="3184318" y="5275361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www.peoplematters.in/article/sme-talent/onboarding-challenges-in-smes-149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B292290-211C-1849-B924-4D38FC31D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661837" y="275275"/>
            <a:ext cx="1534309" cy="863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38BAC5-3DB4-BC47-9095-80726E0B1242}"/>
              </a:ext>
            </a:extLst>
          </p:cNvPr>
          <p:cNvSpPr txBox="1"/>
          <p:nvPr/>
        </p:nvSpPr>
        <p:spPr>
          <a:xfrm>
            <a:off x="2083609" y="275275"/>
            <a:ext cx="76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Measuring Graduate Employment</a:t>
            </a:r>
          </a:p>
        </p:txBody>
      </p:sp>
      <p:pic>
        <p:nvPicPr>
          <p:cNvPr id="11" name="Picture 10" descr="A picture containing game&#10;&#10;Description automatically generated">
            <a:extLst>
              <a:ext uri="{FF2B5EF4-FFF2-40B4-BE49-F238E27FC236}">
                <a16:creationId xmlns:a16="http://schemas.microsoft.com/office/drawing/2014/main" id="{22B3FB16-1703-654F-8CB3-80EFD0754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F7BFB4-FE9A-7C4E-A0AA-D069A9BF69E1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C1DFC-F494-0547-9427-B438B50A8066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6103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09DC7-5FA7-8D4B-8EA7-89AA5A4EE600}"/>
              </a:ext>
            </a:extLst>
          </p:cNvPr>
          <p:cNvSpPr txBox="1"/>
          <p:nvPr/>
        </p:nvSpPr>
        <p:spPr>
          <a:xfrm>
            <a:off x="3576356" y="5499772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2" tooltip="https://www.peoplematters.in/article/sme-talent/onboarding-challenges-in-smes-149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ED1A3-B6F6-3D4F-BF5D-94595CDCA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146" y="1685223"/>
            <a:ext cx="7711485" cy="4442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A1938-065B-0E4C-9456-1729BC11F872}"/>
              </a:ext>
            </a:extLst>
          </p:cNvPr>
          <p:cNvSpPr txBox="1"/>
          <p:nvPr/>
        </p:nvSpPr>
        <p:spPr>
          <a:xfrm>
            <a:off x="7254283" y="5691533"/>
            <a:ext cx="2524823" cy="28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Outcomes for PSM alumni 2013</a:t>
            </a:r>
            <a:endParaRPr lang="en-US" sz="1200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B292290-211C-1849-B924-4D38FC31D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p:blipFill>
        <p:spPr>
          <a:xfrm flipH="1">
            <a:off x="661837" y="275275"/>
            <a:ext cx="1534309" cy="863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38BAC5-3DB4-BC47-9095-80726E0B1242}"/>
              </a:ext>
            </a:extLst>
          </p:cNvPr>
          <p:cNvSpPr txBox="1"/>
          <p:nvPr/>
        </p:nvSpPr>
        <p:spPr>
          <a:xfrm>
            <a:off x="2083609" y="275275"/>
            <a:ext cx="76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Measuring Graduate Employment</a:t>
            </a:r>
          </a:p>
        </p:txBody>
      </p:sp>
      <p:pic>
        <p:nvPicPr>
          <p:cNvPr id="11" name="Picture 10" descr="A picture containing game&#10;&#10;Description automatically generated">
            <a:extLst>
              <a:ext uri="{FF2B5EF4-FFF2-40B4-BE49-F238E27FC236}">
                <a16:creationId xmlns:a16="http://schemas.microsoft.com/office/drawing/2014/main" id="{22B3FB16-1703-654F-8CB3-80EFD07542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DFA59-7B0C-564A-AF9E-8F09BEA6138F}"/>
              </a:ext>
            </a:extLst>
          </p:cNvPr>
          <p:cNvSpPr txBox="1"/>
          <p:nvPr/>
        </p:nvSpPr>
        <p:spPr>
          <a:xfrm>
            <a:off x="2336586" y="1937466"/>
            <a:ext cx="7234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Employment of PSM graduates by Sector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8C3084-F4DC-9143-99A3-0C4A20D40E0C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E8277-184B-0E49-A922-E6ED07D22FEA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4535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949F7A6-3996-6D4D-986B-D1A6BE03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661837" y="275275"/>
            <a:ext cx="1534309" cy="863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09DC7-5FA7-8D4B-8EA7-89AA5A4EE600}"/>
              </a:ext>
            </a:extLst>
          </p:cNvPr>
          <p:cNvSpPr txBox="1"/>
          <p:nvPr/>
        </p:nvSpPr>
        <p:spPr>
          <a:xfrm>
            <a:off x="3184318" y="5275361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s://www.peoplematters.in/article/sme-talent/onboarding-challenges-in-smes-149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B9EA4-9F88-0244-B4F0-4A191A94A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146" y="1297436"/>
            <a:ext cx="7933506" cy="496832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3BC75627-D371-CE4D-B5F6-105FDF7F2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955" y="5111096"/>
            <a:ext cx="3968941" cy="5300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B3E1B0-9979-E147-8D20-6C26B11D2F96}"/>
              </a:ext>
            </a:extLst>
          </p:cNvPr>
          <p:cNvSpPr txBox="1"/>
          <p:nvPr/>
        </p:nvSpPr>
        <p:spPr>
          <a:xfrm>
            <a:off x="2083609" y="275275"/>
            <a:ext cx="76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Measuring Graduate Employment</a:t>
            </a:r>
          </a:p>
        </p:txBody>
      </p:sp>
      <p:pic>
        <p:nvPicPr>
          <p:cNvPr id="10" name="Picture 9" descr="A picture containing game&#10;&#10;Description automatically generated">
            <a:extLst>
              <a:ext uri="{FF2B5EF4-FFF2-40B4-BE49-F238E27FC236}">
                <a16:creationId xmlns:a16="http://schemas.microsoft.com/office/drawing/2014/main" id="{766A2665-53EC-DE42-81FA-6367CBC6F9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A6290-6EE8-DB47-A58F-EE79F52F30F1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4C066B-C79F-2F4E-90FB-3A51431CABFA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62813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37A13FA-D908-D84A-952B-600EC0A0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661837" y="275275"/>
            <a:ext cx="1534309" cy="863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EDAEB9-4751-934D-8C81-A152F2E57BAE}"/>
              </a:ext>
            </a:extLst>
          </p:cNvPr>
          <p:cNvSpPr txBox="1"/>
          <p:nvPr/>
        </p:nvSpPr>
        <p:spPr>
          <a:xfrm>
            <a:off x="2083609" y="275275"/>
            <a:ext cx="76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Measuring Graduate Employment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19C4D-E765-3342-BCD5-45FF39F1BE98}"/>
              </a:ext>
            </a:extLst>
          </p:cNvPr>
          <p:cNvSpPr txBox="1"/>
          <p:nvPr/>
        </p:nvSpPr>
        <p:spPr>
          <a:xfrm>
            <a:off x="3024301" y="983161"/>
            <a:ext cx="4927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PSM Program in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Biomedical Sciences &amp; Biotechnology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CU </a:t>
            </a:r>
            <a:r>
              <a:rPr lang="en-US" sz="2400" b="1" dirty="0" err="1">
                <a:solidFill>
                  <a:srgbClr val="0070C0"/>
                </a:solidFill>
              </a:rPr>
              <a:t>Denver|Anschutz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4" name="Picture 13" descr="A picture containing game&#10;&#10;Description automatically generated">
            <a:extLst>
              <a:ext uri="{FF2B5EF4-FFF2-40B4-BE49-F238E27FC236}">
                <a16:creationId xmlns:a16="http://schemas.microsoft.com/office/drawing/2014/main" id="{119D6482-5D1F-9440-AC28-19139ADD6D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62F76A5-AFA4-864C-8DBF-CB622A9A6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164098"/>
              </p:ext>
            </p:extLst>
          </p:nvPr>
        </p:nvGraphicFramePr>
        <p:xfrm>
          <a:off x="772116" y="2183490"/>
          <a:ext cx="9514390" cy="4808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DDC8E0B-AAB5-9A4B-8D73-D1E9BFE67C5E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DEC17-CC65-3D4A-A587-FBC9CCB0F3B9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AD4CEB-87DD-674B-80AB-5571B67C6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6824" y="4769916"/>
            <a:ext cx="5950635" cy="82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893110-A23B-7542-BB35-97A6D534AB31}"/>
              </a:ext>
            </a:extLst>
          </p:cNvPr>
          <p:cNvSpPr/>
          <p:nvPr/>
        </p:nvSpPr>
        <p:spPr>
          <a:xfrm>
            <a:off x="8051549" y="4947884"/>
            <a:ext cx="2124839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9583C-3C7A-F84D-9757-2146947FA112}"/>
              </a:ext>
            </a:extLst>
          </p:cNvPr>
          <p:cNvSpPr txBox="1"/>
          <p:nvPr/>
        </p:nvSpPr>
        <p:spPr>
          <a:xfrm>
            <a:off x="8081046" y="4734189"/>
            <a:ext cx="3106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Professional Science Master’s Program</a:t>
            </a:r>
          </a:p>
          <a:p>
            <a:r>
              <a:rPr lang="en-US" sz="1400" b="1" dirty="0"/>
              <a:t>Biomedical Sciences and Biotechnology</a:t>
            </a:r>
          </a:p>
        </p:txBody>
      </p:sp>
    </p:spTree>
    <p:extLst>
      <p:ext uri="{BB962C8B-B14F-4D97-AF65-F5344CB8AC3E}">
        <p14:creationId xmlns:p14="http://schemas.microsoft.com/office/powerpoint/2010/main" val="37807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31CC-8511-4D40-AB02-F6812E4BB18D}"/>
              </a:ext>
            </a:extLst>
          </p:cNvPr>
          <p:cNvSpPr txBox="1"/>
          <p:nvPr/>
        </p:nvSpPr>
        <p:spPr>
          <a:xfrm>
            <a:off x="1488830" y="954703"/>
            <a:ext cx="921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Challenges and Opportunities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949F7A6-3996-6D4D-986B-D1A6BE03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636786" y="2255932"/>
            <a:ext cx="2174915" cy="1223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09DC7-5FA7-8D4B-8EA7-89AA5A4EE600}"/>
              </a:ext>
            </a:extLst>
          </p:cNvPr>
          <p:cNvSpPr txBox="1"/>
          <p:nvPr/>
        </p:nvSpPr>
        <p:spPr>
          <a:xfrm>
            <a:off x="3184318" y="5275361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s://www.peoplematters.in/article/sme-talent/onboarding-challenges-in-smes-149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8" name="Picture 7" descr="A close up of a street sign&#10;&#10;Description automatically generated">
            <a:extLst>
              <a:ext uri="{FF2B5EF4-FFF2-40B4-BE49-F238E27FC236}">
                <a16:creationId xmlns:a16="http://schemas.microsoft.com/office/drawing/2014/main" id="{7B3E1A51-0344-F84F-8201-DB99DD9AE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5999" y="2255932"/>
            <a:ext cx="2082366" cy="1223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D42F3-A037-304E-96E5-B9B309DFB4B5}"/>
              </a:ext>
            </a:extLst>
          </p:cNvPr>
          <p:cNvSpPr txBox="1"/>
          <p:nvPr/>
        </p:nvSpPr>
        <p:spPr>
          <a:xfrm>
            <a:off x="9187195" y="5275360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7" tooltip="http://www.picserver.org/o/opportunit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2A6CB-8FEA-FC4D-913B-111792A9B64F}"/>
              </a:ext>
            </a:extLst>
          </p:cNvPr>
          <p:cNvSpPr txBox="1"/>
          <p:nvPr/>
        </p:nvSpPr>
        <p:spPr>
          <a:xfrm>
            <a:off x="636786" y="4006702"/>
            <a:ext cx="4908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Recruitment of qualified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Gaining institutional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Measuring student outcomes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2D2D6-FB44-0342-B642-6E9FC9F7D57C}"/>
              </a:ext>
            </a:extLst>
          </p:cNvPr>
          <p:cNvSpPr txBox="1"/>
          <p:nvPr/>
        </p:nvSpPr>
        <p:spPr>
          <a:xfrm>
            <a:off x="5928158" y="4006702"/>
            <a:ext cx="626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Engagement with the business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Participate in workforce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 an additional educational path for non-traditional graduate students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 descr="A picture containing game&#10;&#10;Description automatically generated">
            <a:extLst>
              <a:ext uri="{FF2B5EF4-FFF2-40B4-BE49-F238E27FC236}">
                <a16:creationId xmlns:a16="http://schemas.microsoft.com/office/drawing/2014/main" id="{E25323AF-A273-3741-8941-D9B3B3E541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7FAF3A-5E0F-9643-9D55-CC2C1AAFD172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51AE7-65C9-0A46-B6E6-56C8A040AA45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4019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An established solution for a growing need</a:t>
            </a:r>
          </a:p>
        </p:txBody>
      </p:sp>
      <p:pic>
        <p:nvPicPr>
          <p:cNvPr id="8" name="Picture 7" descr="A close up of a street sign&#10;&#10;Description automatically generated">
            <a:extLst>
              <a:ext uri="{FF2B5EF4-FFF2-40B4-BE49-F238E27FC236}">
                <a16:creationId xmlns:a16="http://schemas.microsoft.com/office/drawing/2014/main" id="{7B3E1A51-0344-F84F-8201-DB99DD9A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9240" y="2690949"/>
            <a:ext cx="3093202" cy="1817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D42F3-A037-304E-96E5-B9B309DFB4B5}"/>
              </a:ext>
            </a:extLst>
          </p:cNvPr>
          <p:cNvSpPr txBox="1"/>
          <p:nvPr/>
        </p:nvSpPr>
        <p:spPr>
          <a:xfrm>
            <a:off x="9187195" y="5275360"/>
            <a:ext cx="2743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://www.picserver.org/o/opportunit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2D2D6-FB44-0342-B642-6E9FC9F7D57C}"/>
              </a:ext>
            </a:extLst>
          </p:cNvPr>
          <p:cNvSpPr txBox="1"/>
          <p:nvPr/>
        </p:nvSpPr>
        <p:spPr>
          <a:xfrm>
            <a:off x="1442852" y="954703"/>
            <a:ext cx="9306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 an additional educational path for </a:t>
            </a:r>
            <a:r>
              <a:rPr lang="en-US" sz="4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non-traditional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graduate students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6D291-E821-D748-A63C-FD3E30D3856E}"/>
              </a:ext>
            </a:extLst>
          </p:cNvPr>
          <p:cNvSpPr txBox="1"/>
          <p:nvPr/>
        </p:nvSpPr>
        <p:spPr>
          <a:xfrm>
            <a:off x="4183778" y="3123210"/>
            <a:ext cx="7287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Interested in non-academic career paths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Currently employed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Career changes</a:t>
            </a:r>
          </a:p>
        </p:txBody>
      </p:sp>
      <p:pic>
        <p:nvPicPr>
          <p:cNvPr id="12" name="Picture 11" descr="A picture containing game&#10;&#10;Description automatically generated">
            <a:extLst>
              <a:ext uri="{FF2B5EF4-FFF2-40B4-BE49-F238E27FC236}">
                <a16:creationId xmlns:a16="http://schemas.microsoft.com/office/drawing/2014/main" id="{81230C1E-BBF1-0243-A112-06EEDBBD70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D70DEC-1D05-C442-80E5-331E175150AC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3944B-7611-CD4E-87A4-5B193E953D19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1608783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5613424" y="1794269"/>
            <a:ext cx="57849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/>
              <a:t>An established solution </a:t>
            </a:r>
          </a:p>
          <a:p>
            <a:pPr algn="ctr"/>
            <a:r>
              <a:rPr lang="en-US" sz="4400" b="1" dirty="0"/>
              <a:t>for a growing need!</a:t>
            </a: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3C9D05C4-24DA-C44A-BCA3-31BEC1C97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818"/>
          <a:stretch/>
        </p:blipFill>
        <p:spPr>
          <a:xfrm>
            <a:off x="729507" y="371158"/>
            <a:ext cx="4974445" cy="28644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6EC91-32CF-DA44-AC39-0144CC7F945E}"/>
              </a:ext>
            </a:extLst>
          </p:cNvPr>
          <p:cNvSpPr txBox="1">
            <a:spLocks/>
          </p:cNvSpPr>
          <p:nvPr/>
        </p:nvSpPr>
        <p:spPr>
          <a:xfrm>
            <a:off x="1427621" y="4148713"/>
            <a:ext cx="2001383" cy="417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Inge Wefes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349A9-0409-9D4D-8E1A-2E71E96A8A20}"/>
              </a:ext>
            </a:extLst>
          </p:cNvPr>
          <p:cNvSpPr txBox="1">
            <a:spLocks/>
          </p:cNvSpPr>
          <p:nvPr/>
        </p:nvSpPr>
        <p:spPr>
          <a:xfrm>
            <a:off x="1427621" y="4651534"/>
            <a:ext cx="5157787" cy="19452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hlinkClick r:id="rId3"/>
              </a:rPr>
              <a:t>inge.wefes@ucdenver.edu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1800" dirty="0"/>
              <a:t>Director, Professional Science Master’s Program in Biomedical Sciences and Biotechnology </a:t>
            </a:r>
          </a:p>
          <a:p>
            <a:pPr marL="0" indent="0">
              <a:buNone/>
            </a:pPr>
            <a:r>
              <a:rPr lang="en-US" sz="1800" dirty="0"/>
              <a:t>University of Colorado Denver | Anschutz Medical Campus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4FD7D2-AD98-394F-8214-F2419175C888}"/>
              </a:ext>
            </a:extLst>
          </p:cNvPr>
          <p:cNvSpPr txBox="1">
            <a:spLocks/>
          </p:cNvSpPr>
          <p:nvPr/>
        </p:nvSpPr>
        <p:spPr>
          <a:xfrm>
            <a:off x="6782260" y="4148713"/>
            <a:ext cx="2253343" cy="548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Ray Hoobler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283CDE-66D4-7D46-866F-AD359DBC3E36}"/>
              </a:ext>
            </a:extLst>
          </p:cNvPr>
          <p:cNvSpPr txBox="1">
            <a:spLocks/>
          </p:cNvSpPr>
          <p:nvPr/>
        </p:nvSpPr>
        <p:spPr>
          <a:xfrm>
            <a:off x="6782260" y="4651534"/>
            <a:ext cx="4190543" cy="17166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hlinkClick r:id="rId4"/>
              </a:rPr>
              <a:t>ray.hoobler@utah.edu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1800" dirty="0"/>
              <a:t>Director, Professional Master of Science and Technology</a:t>
            </a:r>
          </a:p>
          <a:p>
            <a:pPr marL="0" indent="0">
              <a:buNone/>
            </a:pPr>
            <a:r>
              <a:rPr lang="en-US" sz="1800" dirty="0"/>
              <a:t>The University of Utah</a:t>
            </a:r>
          </a:p>
          <a:p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664062-54FC-6641-95B4-504B200AA7F7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2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790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781C63-6F68-2247-B73B-4CCD75A39977}"/>
              </a:ext>
            </a:extLst>
          </p:cNvPr>
          <p:cNvSpPr/>
          <p:nvPr/>
        </p:nvSpPr>
        <p:spPr>
          <a:xfrm>
            <a:off x="730152" y="2092444"/>
            <a:ext cx="74334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Part 1: Program Information. </a:t>
            </a:r>
          </a:p>
          <a:p>
            <a:r>
              <a:rPr lang="en-US" sz="2400" dirty="0"/>
              <a:t>Part 2: STEM information. </a:t>
            </a:r>
          </a:p>
          <a:p>
            <a:r>
              <a:rPr lang="en-US" sz="2400" dirty="0"/>
              <a:t>Part 3: Professional Competencies.</a:t>
            </a:r>
          </a:p>
          <a:p>
            <a:r>
              <a:rPr lang="en-US" sz="2400" dirty="0"/>
              <a:t>Part 4: Foundational and Transferable Skills. </a:t>
            </a:r>
          </a:p>
          <a:p>
            <a:r>
              <a:rPr lang="en-US" sz="2400" dirty="0"/>
              <a:t>Part 5: Research</a:t>
            </a:r>
          </a:p>
          <a:p>
            <a:r>
              <a:rPr lang="en-US" sz="2400" dirty="0"/>
              <a:t>Part 6. Engagement with PSM Community. </a:t>
            </a:r>
          </a:p>
          <a:p>
            <a:r>
              <a:rPr lang="en-US" sz="2400" dirty="0"/>
              <a:t>Part 7: Letter of Support.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E4646-1023-6D43-BA2F-F4FEF7BEA92C}"/>
              </a:ext>
            </a:extLst>
          </p:cNvPr>
          <p:cNvSpPr txBox="1"/>
          <p:nvPr/>
        </p:nvSpPr>
        <p:spPr>
          <a:xfrm>
            <a:off x="2957014" y="368489"/>
            <a:ext cx="6277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PSM affiliation requirements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F22691-9177-744E-97E6-B662AE281FCB}"/>
              </a:ext>
            </a:extLst>
          </p:cNvPr>
          <p:cNvSpPr/>
          <p:nvPr/>
        </p:nvSpPr>
        <p:spPr>
          <a:xfrm>
            <a:off x="725602" y="2090172"/>
            <a:ext cx="74334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Part 1: Program Information.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Part 2: STEM information.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Part 3: Professional Competencies.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Part 4: Foundational and Transferable Skills.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Part 5: Research</a:t>
            </a:r>
          </a:p>
          <a:p>
            <a:r>
              <a:rPr lang="en-US" sz="2400" dirty="0"/>
              <a:t>Part 6. Engagement with PSM Community. </a:t>
            </a:r>
          </a:p>
          <a:p>
            <a:r>
              <a:rPr lang="en-US" sz="2400" dirty="0"/>
              <a:t>Part 7: Letter of Support. </a:t>
            </a:r>
          </a:p>
        </p:txBody>
      </p:sp>
    </p:spTree>
    <p:extLst>
      <p:ext uri="{BB962C8B-B14F-4D97-AF65-F5344CB8AC3E}">
        <p14:creationId xmlns:p14="http://schemas.microsoft.com/office/powerpoint/2010/main" val="10395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7382D-08CD-AC49-BC7E-9F6609E05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497503"/>
            <a:ext cx="7200900" cy="5549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474A82-6A7F-8B44-8471-42C4460E1926}"/>
              </a:ext>
            </a:extLst>
          </p:cNvPr>
          <p:cNvSpPr/>
          <p:nvPr/>
        </p:nvSpPr>
        <p:spPr>
          <a:xfrm>
            <a:off x="2495550" y="5914092"/>
            <a:ext cx="2951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cap="all" dirty="0">
                <a:solidFill>
                  <a:srgbClr val="000000"/>
                </a:solidFill>
                <a:effectLst/>
                <a:latin typeface="Source Sans Pro Web"/>
                <a:hlinkClick r:id="rId4"/>
              </a:rPr>
              <a:t>U.S. BUREAU OF LABOR STATISTICS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1384E5-B5F3-E34C-B544-BD4585B5BDE6}"/>
              </a:ext>
            </a:extLst>
          </p:cNvPr>
          <p:cNvSpPr/>
          <p:nvPr/>
        </p:nvSpPr>
        <p:spPr>
          <a:xfrm>
            <a:off x="8737344" y="1728685"/>
            <a:ext cx="8556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16.7%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392BC-081D-3F43-8B1C-B534563C8263}"/>
              </a:ext>
            </a:extLst>
          </p:cNvPr>
          <p:cNvSpPr/>
          <p:nvPr/>
        </p:nvSpPr>
        <p:spPr>
          <a:xfrm>
            <a:off x="8008222" y="1157598"/>
            <a:ext cx="86113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Tahoma" panose="020B0604030504040204" pitchFamily="34" charset="0"/>
              </a:rPr>
              <a:t>13.1</a:t>
            </a:r>
            <a:r>
              <a:rPr lang="en-US" b="0" i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%</a:t>
            </a:r>
            <a:endParaRPr lang="en-US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5020AB2B-6085-2A4E-9AC1-5B7F02DEC3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08299-0A67-B44A-8DAC-077E04A93427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E3A31-28E7-8543-9467-B2FEE1C444A0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9401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D6D5F-2135-0C41-A076-C10DDAAD1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971550"/>
            <a:ext cx="9067800" cy="4914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1FE5D2-8095-8A42-B08C-DF79D5B02D21}"/>
              </a:ext>
            </a:extLst>
          </p:cNvPr>
          <p:cNvSpPr/>
          <p:nvPr/>
        </p:nvSpPr>
        <p:spPr>
          <a:xfrm>
            <a:off x="1562100" y="5873115"/>
            <a:ext cx="906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4"/>
              </a:rPr>
              <a:t>Returning to Education The Hamilton Project on Human Capital and Wages</a:t>
            </a:r>
            <a:endParaRPr lang="en-US" sz="1200"/>
          </a:p>
        </p:txBody>
      </p:sp>
      <p:pic>
        <p:nvPicPr>
          <p:cNvPr id="6" name="Picture 5" descr="A picture containing game&#10;&#10;Description automatically generated">
            <a:extLst>
              <a:ext uri="{FF2B5EF4-FFF2-40B4-BE49-F238E27FC236}">
                <a16:creationId xmlns:a16="http://schemas.microsoft.com/office/drawing/2014/main" id="{6B6707CD-1173-9242-96A0-63AD274F58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D68BD1-43F5-7C40-9E02-FFFC791FF99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908EC-35DD-A542-B68F-F3D0EDAE6055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9528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D6D5F-2135-0C41-A076-C10DDAAD1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971550"/>
            <a:ext cx="9067800" cy="4914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1FE5D2-8095-8A42-B08C-DF79D5B02D21}"/>
              </a:ext>
            </a:extLst>
          </p:cNvPr>
          <p:cNvSpPr/>
          <p:nvPr/>
        </p:nvSpPr>
        <p:spPr>
          <a:xfrm>
            <a:off x="1562100" y="5873115"/>
            <a:ext cx="906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Returning to Education The Hamilton Project on Human Capital and Wages</a:t>
            </a:r>
            <a:endParaRPr lang="en-US" sz="12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CEFD2D0-A50C-A74B-AF46-5EC402DCFF70}"/>
              </a:ext>
            </a:extLst>
          </p:cNvPr>
          <p:cNvSpPr/>
          <p:nvPr/>
        </p:nvSpPr>
        <p:spPr>
          <a:xfrm>
            <a:off x="1562100" y="971550"/>
            <a:ext cx="8897133" cy="4914900"/>
          </a:xfrm>
          <a:custGeom>
            <a:avLst/>
            <a:gdLst>
              <a:gd name="connsiteX0" fmla="*/ 4802124 w 8897133"/>
              <a:gd name="connsiteY0" fmla="*/ 820674 h 4914900"/>
              <a:gd name="connsiteX1" fmla="*/ 4802124 w 8897133"/>
              <a:gd name="connsiteY1" fmla="*/ 3728455 h 4914900"/>
              <a:gd name="connsiteX2" fmla="*/ 5350775 w 8897133"/>
              <a:gd name="connsiteY2" fmla="*/ 4277106 h 4914900"/>
              <a:gd name="connsiteX3" fmla="*/ 8093964 w 8897133"/>
              <a:gd name="connsiteY3" fmla="*/ 4277106 h 4914900"/>
              <a:gd name="connsiteX4" fmla="*/ 8093964 w 8897133"/>
              <a:gd name="connsiteY4" fmla="*/ 1369325 h 4914900"/>
              <a:gd name="connsiteX5" fmla="*/ 7545313 w 8897133"/>
              <a:gd name="connsiteY5" fmla="*/ 820674 h 4914900"/>
              <a:gd name="connsiteX6" fmla="*/ 487915 w 8897133"/>
              <a:gd name="connsiteY6" fmla="*/ 685017 h 4914900"/>
              <a:gd name="connsiteX7" fmla="*/ 487915 w 8897133"/>
              <a:gd name="connsiteY7" fmla="*/ 3929253 h 4914900"/>
              <a:gd name="connsiteX8" fmla="*/ 713388 w 8897133"/>
              <a:gd name="connsiteY8" fmla="*/ 4154726 h 4914900"/>
              <a:gd name="connsiteX9" fmla="*/ 1840726 w 8897133"/>
              <a:gd name="connsiteY9" fmla="*/ 4154726 h 4914900"/>
              <a:gd name="connsiteX10" fmla="*/ 1840726 w 8897133"/>
              <a:gd name="connsiteY10" fmla="*/ 910490 h 4914900"/>
              <a:gd name="connsiteX11" fmla="*/ 1615253 w 8897133"/>
              <a:gd name="connsiteY11" fmla="*/ 685017 h 4914900"/>
              <a:gd name="connsiteX12" fmla="*/ 0 w 8897133"/>
              <a:gd name="connsiteY12" fmla="*/ 0 h 4914900"/>
              <a:gd name="connsiteX13" fmla="*/ 8897133 w 8897133"/>
              <a:gd name="connsiteY13" fmla="*/ 0 h 4914900"/>
              <a:gd name="connsiteX14" fmla="*/ 8897133 w 8897133"/>
              <a:gd name="connsiteY14" fmla="*/ 4914900 h 4914900"/>
              <a:gd name="connsiteX15" fmla="*/ 0 w 8897133"/>
              <a:gd name="connsiteY15" fmla="*/ 491490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897133" h="4914900">
                <a:moveTo>
                  <a:pt x="4802124" y="820674"/>
                </a:moveTo>
                <a:lnTo>
                  <a:pt x="4802124" y="3728455"/>
                </a:lnTo>
                <a:lnTo>
                  <a:pt x="5350775" y="4277106"/>
                </a:lnTo>
                <a:lnTo>
                  <a:pt x="8093964" y="4277106"/>
                </a:lnTo>
                <a:lnTo>
                  <a:pt x="8093964" y="1369325"/>
                </a:lnTo>
                <a:lnTo>
                  <a:pt x="7545313" y="820674"/>
                </a:lnTo>
                <a:close/>
                <a:moveTo>
                  <a:pt x="487915" y="685017"/>
                </a:moveTo>
                <a:lnTo>
                  <a:pt x="487915" y="3929253"/>
                </a:lnTo>
                <a:lnTo>
                  <a:pt x="713388" y="4154726"/>
                </a:lnTo>
                <a:lnTo>
                  <a:pt x="1840726" y="4154726"/>
                </a:lnTo>
                <a:lnTo>
                  <a:pt x="1840726" y="910490"/>
                </a:lnTo>
                <a:lnTo>
                  <a:pt x="1615253" y="685017"/>
                </a:lnTo>
                <a:close/>
                <a:moveTo>
                  <a:pt x="0" y="0"/>
                </a:moveTo>
                <a:lnTo>
                  <a:pt x="8897133" y="0"/>
                </a:lnTo>
                <a:lnTo>
                  <a:pt x="8897133" y="4914900"/>
                </a:lnTo>
                <a:lnTo>
                  <a:pt x="0" y="491490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DCCAC3-B346-CD41-9432-484659ACFA68}"/>
              </a:ext>
            </a:extLst>
          </p:cNvPr>
          <p:cNvCxnSpPr/>
          <p:nvPr/>
        </p:nvCxnSpPr>
        <p:spPr>
          <a:xfrm flipV="1">
            <a:off x="6638794" y="3134235"/>
            <a:ext cx="563671" cy="288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84501C-6807-7444-895F-F143B349A696}"/>
              </a:ext>
            </a:extLst>
          </p:cNvPr>
          <p:cNvCxnSpPr/>
          <p:nvPr/>
        </p:nvCxnSpPr>
        <p:spPr>
          <a:xfrm flipV="1">
            <a:off x="8745254" y="2171818"/>
            <a:ext cx="563671" cy="288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2489F4-FC91-8449-A3F9-0CF4B37822B1}"/>
              </a:ext>
            </a:extLst>
          </p:cNvPr>
          <p:cNvCxnSpPr>
            <a:cxnSpLocks/>
          </p:cNvCxnSpPr>
          <p:nvPr/>
        </p:nvCxnSpPr>
        <p:spPr>
          <a:xfrm>
            <a:off x="7726386" y="1883720"/>
            <a:ext cx="563671" cy="288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A picture containing game&#10;&#10;Description automatically generated">
            <a:extLst>
              <a:ext uri="{FF2B5EF4-FFF2-40B4-BE49-F238E27FC236}">
                <a16:creationId xmlns:a16="http://schemas.microsoft.com/office/drawing/2014/main" id="{3F079BE9-C79D-9C43-A937-6D33D1C81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3970BF-128C-CD46-933E-B003C57E4FFC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BC15CD-14F3-C941-A2DE-59ABA337D030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5238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CABD06-669E-8E4E-A73E-8A2AFD47B53C}"/>
              </a:ext>
            </a:extLst>
          </p:cNvPr>
          <p:cNvSpPr/>
          <p:nvPr/>
        </p:nvSpPr>
        <p:spPr>
          <a:xfrm>
            <a:off x="4183778" y="6519446"/>
            <a:ext cx="382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An established solution for a growing need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2BB70-3B20-4846-9687-786EAAAB3178}"/>
              </a:ext>
            </a:extLst>
          </p:cNvPr>
          <p:cNvSpPr txBox="1"/>
          <p:nvPr/>
        </p:nvSpPr>
        <p:spPr>
          <a:xfrm>
            <a:off x="1539254" y="1441961"/>
            <a:ext cx="92331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There are also societal benefits created by higher-level education.</a:t>
            </a:r>
          </a:p>
          <a:p>
            <a:endParaRPr lang="en-US" sz="1200" dirty="0"/>
          </a:p>
          <a:p>
            <a:pPr marL="581025" indent="284163">
              <a:buFont typeface="Arial" panose="020B0604020202020204" pitchFamily="34" charset="0"/>
              <a:buChar char="•"/>
            </a:pPr>
            <a:r>
              <a:rPr lang="en-US" sz="2400" dirty="0"/>
              <a:t>greater civic engagement, </a:t>
            </a:r>
          </a:p>
          <a:p>
            <a:pPr marL="581025" indent="284163">
              <a:buFont typeface="Arial" panose="020B0604020202020204" pitchFamily="34" charset="0"/>
              <a:buChar char="•"/>
            </a:pPr>
            <a:r>
              <a:rPr lang="en-US" sz="2400" dirty="0"/>
              <a:t>societal well-being, </a:t>
            </a:r>
          </a:p>
          <a:p>
            <a:pPr marL="581025" indent="284163">
              <a:buFont typeface="Arial" panose="020B0604020202020204" pitchFamily="34" charset="0"/>
              <a:buChar char="•"/>
            </a:pPr>
            <a:r>
              <a:rPr lang="en-US" sz="2400" dirty="0"/>
              <a:t>Longevity and health, </a:t>
            </a:r>
          </a:p>
          <a:p>
            <a:pPr marL="581025" indent="284163">
              <a:buFont typeface="Arial" panose="020B0604020202020204" pitchFamily="34" charset="0"/>
              <a:buChar char="•"/>
            </a:pPr>
            <a:r>
              <a:rPr lang="en-US" sz="2400" dirty="0"/>
              <a:t>regional economic prosperity. </a:t>
            </a:r>
          </a:p>
          <a:p>
            <a:endParaRPr lang="en-US" sz="1200" dirty="0"/>
          </a:p>
          <a:p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We should be exploring ways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                         to increase the supply of high-quality graduate education.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5E8AC-1F8C-E843-B5A3-3316202661C4}"/>
              </a:ext>
            </a:extLst>
          </p:cNvPr>
          <p:cNvSpPr txBox="1"/>
          <p:nvPr/>
        </p:nvSpPr>
        <p:spPr>
          <a:xfrm>
            <a:off x="1539254" y="5350723"/>
            <a:ext cx="235570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>
                <a:hlinkClick r:id="rId3"/>
              </a:rPr>
              <a:t>In Defense Of The Master's Degree</a:t>
            </a:r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4A988-27FD-B54F-8AA5-45D4E98E0DFA}"/>
              </a:ext>
            </a:extLst>
          </p:cNvPr>
          <p:cNvSpPr txBox="1"/>
          <p:nvPr/>
        </p:nvSpPr>
        <p:spPr>
          <a:xfrm>
            <a:off x="4601520" y="478977"/>
            <a:ext cx="2988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More than money!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2736679-19FC-F14C-9427-7D6565257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00" b="20818"/>
          <a:stretch/>
        </p:blipFill>
        <p:spPr>
          <a:xfrm>
            <a:off x="10592454" y="5943600"/>
            <a:ext cx="1587976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8B157F-BD90-2147-9E40-B3A9069442DF}"/>
              </a:ext>
            </a:extLst>
          </p:cNvPr>
          <p:cNvSpPr/>
          <p:nvPr/>
        </p:nvSpPr>
        <p:spPr>
          <a:xfrm>
            <a:off x="0" y="6812281"/>
            <a:ext cx="1979271" cy="45719"/>
          </a:xfrm>
          <a:prstGeom prst="rect">
            <a:avLst/>
          </a:prstGeom>
          <a:solidFill>
            <a:srgbClr val="CFB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44477-2088-C549-9449-B008D5BA5011}"/>
              </a:ext>
            </a:extLst>
          </p:cNvPr>
          <p:cNvSpPr txBox="1"/>
          <p:nvPr/>
        </p:nvSpPr>
        <p:spPr>
          <a:xfrm>
            <a:off x="0" y="6550223"/>
            <a:ext cx="35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Wefes</a:t>
            </a:r>
            <a:r>
              <a:rPr lang="en-US" sz="1200" dirty="0"/>
              <a:t> and Hoobler 2020</a:t>
            </a:r>
          </a:p>
        </p:txBody>
      </p:sp>
    </p:spTree>
    <p:extLst>
      <p:ext uri="{BB962C8B-B14F-4D97-AF65-F5344CB8AC3E}">
        <p14:creationId xmlns:p14="http://schemas.microsoft.com/office/powerpoint/2010/main" val="28866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7125</TotalTime>
  <Words>4035</Words>
  <Application>Microsoft Macintosh PowerPoint</Application>
  <PresentationFormat>Widescreen</PresentationFormat>
  <Paragraphs>638</Paragraphs>
  <Slides>58</Slides>
  <Notes>44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Al Nile</vt:lpstr>
      <vt:lpstr>Arial</vt:lpstr>
      <vt:lpstr>Calibri</vt:lpstr>
      <vt:lpstr>Calibri Light</vt:lpstr>
      <vt:lpstr>Century Gothic</vt:lpstr>
      <vt:lpstr>Goudy Old Style</vt:lpstr>
      <vt:lpstr>Source Sans Pro Web</vt:lpstr>
      <vt:lpstr>Tahoma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J Hoobler</dc:creator>
  <cp:lastModifiedBy>Ray J Hoobler</cp:lastModifiedBy>
  <cp:revision>120</cp:revision>
  <dcterms:created xsi:type="dcterms:W3CDTF">2020-02-05T16:38:16Z</dcterms:created>
  <dcterms:modified xsi:type="dcterms:W3CDTF">2020-03-09T13:22:26Z</dcterms:modified>
</cp:coreProperties>
</file>